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63" r:id="rId4"/>
    <p:sldId id="274" r:id="rId5"/>
    <p:sldId id="257" r:id="rId6"/>
    <p:sldId id="259" r:id="rId7"/>
    <p:sldId id="260" r:id="rId8"/>
    <p:sldId id="261" r:id="rId9"/>
    <p:sldId id="264" r:id="rId10"/>
    <p:sldId id="262" r:id="rId11"/>
    <p:sldId id="265" r:id="rId12"/>
    <p:sldId id="266" r:id="rId13"/>
    <p:sldId id="267" r:id="rId14"/>
    <p:sldId id="268" r:id="rId15"/>
    <p:sldId id="281" r:id="rId16"/>
    <p:sldId id="269" r:id="rId17"/>
    <p:sldId id="275" r:id="rId18"/>
    <p:sldId id="270" r:id="rId19"/>
    <p:sldId id="282" r:id="rId20"/>
    <p:sldId id="272" r:id="rId21"/>
    <p:sldId id="280" r:id="rId22"/>
    <p:sldId id="273" r:id="rId23"/>
    <p:sldId id="277" r:id="rId24"/>
    <p:sldId id="278" r:id="rId2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508248-09C3-40A5-966D-8B6A601DB7DC}" type="datetimeFigureOut">
              <a:rPr lang="zh-TW" altLang="en-US" smtClean="0"/>
              <a:pPr/>
              <a:t>2012/4/3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9E2A0-C341-4381-A1C1-7AEA3D1D0B3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9E2A0-C341-4381-A1C1-7AEA3D1D0B31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9E2A0-C341-4381-A1C1-7AEA3D1D0B31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9E2A0-C341-4381-A1C1-7AEA3D1D0B31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256D-04DE-44FC-B2D1-DD5456DD071D}" type="datetimeFigureOut">
              <a:rPr lang="zh-TW" altLang="en-US" smtClean="0"/>
              <a:pPr/>
              <a:t>2012/4/3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D601-B879-43C6-9EBA-766A17F7168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256D-04DE-44FC-B2D1-DD5456DD071D}" type="datetimeFigureOut">
              <a:rPr lang="zh-TW" altLang="en-US" smtClean="0"/>
              <a:pPr/>
              <a:t>2012/4/3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D601-B879-43C6-9EBA-766A17F7168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256D-04DE-44FC-B2D1-DD5456DD071D}" type="datetimeFigureOut">
              <a:rPr lang="zh-TW" altLang="en-US" smtClean="0"/>
              <a:pPr/>
              <a:t>2012/4/3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D601-B879-43C6-9EBA-766A17F7168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256D-04DE-44FC-B2D1-DD5456DD071D}" type="datetimeFigureOut">
              <a:rPr lang="zh-TW" altLang="en-US" smtClean="0"/>
              <a:pPr/>
              <a:t>2012/4/3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D601-B879-43C6-9EBA-766A17F7168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256D-04DE-44FC-B2D1-DD5456DD071D}" type="datetimeFigureOut">
              <a:rPr lang="zh-TW" altLang="en-US" smtClean="0"/>
              <a:pPr/>
              <a:t>2012/4/3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D601-B879-43C6-9EBA-766A17F7168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256D-04DE-44FC-B2D1-DD5456DD071D}" type="datetimeFigureOut">
              <a:rPr lang="zh-TW" altLang="en-US" smtClean="0"/>
              <a:pPr/>
              <a:t>2012/4/3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D601-B879-43C6-9EBA-766A17F7168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256D-04DE-44FC-B2D1-DD5456DD071D}" type="datetimeFigureOut">
              <a:rPr lang="zh-TW" altLang="en-US" smtClean="0"/>
              <a:pPr/>
              <a:t>2012/4/3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D601-B879-43C6-9EBA-766A17F7168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256D-04DE-44FC-B2D1-DD5456DD071D}" type="datetimeFigureOut">
              <a:rPr lang="zh-TW" altLang="en-US" smtClean="0"/>
              <a:pPr/>
              <a:t>2012/4/3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D601-B879-43C6-9EBA-766A17F7168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256D-04DE-44FC-B2D1-DD5456DD071D}" type="datetimeFigureOut">
              <a:rPr lang="zh-TW" altLang="en-US" smtClean="0"/>
              <a:pPr/>
              <a:t>2012/4/3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D601-B879-43C6-9EBA-766A17F7168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256D-04DE-44FC-B2D1-DD5456DD071D}" type="datetimeFigureOut">
              <a:rPr lang="zh-TW" altLang="en-US" smtClean="0"/>
              <a:pPr/>
              <a:t>2012/4/3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D601-B879-43C6-9EBA-766A17F7168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256D-04DE-44FC-B2D1-DD5456DD071D}" type="datetimeFigureOut">
              <a:rPr lang="zh-TW" altLang="en-US" smtClean="0"/>
              <a:pPr/>
              <a:t>2012/4/3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D601-B879-43C6-9EBA-766A17F7168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6256D-04DE-44FC-B2D1-DD5456DD071D}" type="datetimeFigureOut">
              <a:rPr lang="zh-TW" altLang="en-US" smtClean="0"/>
              <a:pPr/>
              <a:t>2012/4/3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DD601-B879-43C6-9EBA-766A17F7168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reeradius.org/" TargetMode="External"/><Relationship Id="rId2" Type="http://schemas.openxmlformats.org/officeDocument/2006/relationships/hyperlink" Target="http://www.mjmwired.net/linux/2008/04/30/download-older-versions-of-fedora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penssl.org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yxel.com/" TargetMode="External"/><Relationship Id="rId2" Type="http://schemas.openxmlformats.org/officeDocument/2006/relationships/hyperlink" Target="https://vcs-subversion.acti.com/svn/SSPO/FWDesignSpec/trunk/InternalDocu/IEEE802.1x/IEEE802.1xDesignSpec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EEE_802.1X" TargetMode="External"/><Relationship Id="rId2" Type="http://schemas.openxmlformats.org/officeDocument/2006/relationships/hyperlink" Target="https://vcs-subversion.acti.com/svn/SSPO/FWDesignSpec/trunk/InternalDocu/IEEE802.1x/IEEE802.1xDesignSpec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openssl.org/" TargetMode="External"/><Relationship Id="rId5" Type="http://schemas.openxmlformats.org/officeDocument/2006/relationships/hyperlink" Target="http://open1x.sourceforge.net/" TargetMode="External"/><Relationship Id="rId4" Type="http://schemas.openxmlformats.org/officeDocument/2006/relationships/hyperlink" Target="http://freeradius.org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Building 802.1x Network in </a:t>
            </a:r>
            <a:r>
              <a:rPr lang="en-US" altLang="zh-TW" dirty="0" err="1" smtClean="0"/>
              <a:t>ACTi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March, 26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2012</a:t>
            </a:r>
            <a:endParaRPr lang="en-US" altLang="zh-TW" dirty="0"/>
          </a:p>
          <a:p>
            <a:r>
              <a:rPr lang="en-US" altLang="zh-TW" dirty="0" smtClean="0"/>
              <a:t>Winters Chiu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altLang="zh-TW" dirty="0" smtClean="0"/>
              <a:t>Step 2-1: Download source </a:t>
            </a:r>
            <a:r>
              <a:rPr lang="en-US" altLang="zh-TW" dirty="0" err="1" smtClean="0"/>
              <a:t>tarball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altLang="zh-TW" sz="3200" dirty="0" smtClean="0"/>
              <a:t>In this document, the Operating System is Linux Fedora Core 12.</a:t>
            </a:r>
          </a:p>
          <a:p>
            <a:pPr marL="742950" lvl="2" indent="-342900"/>
            <a:r>
              <a:rPr lang="en-US" altLang="zh-TW" dirty="0" smtClean="0">
                <a:hlinkClick r:id="rId2"/>
              </a:rPr>
              <a:t>http://www.mjmwired.net/linux/2008/04/30/download-older-versions-of-fedora/</a:t>
            </a:r>
            <a:endParaRPr lang="en-US" altLang="zh-TW" dirty="0" smtClean="0"/>
          </a:p>
          <a:p>
            <a:pPr marL="742950" lvl="2" indent="-342900">
              <a:buNone/>
            </a:pPr>
            <a:endParaRPr lang="en-US" altLang="zh-TW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zh-TW" dirty="0" smtClean="0"/>
              <a:t>Please change the IP address of Linux host to </a:t>
            </a:r>
            <a:r>
              <a:rPr lang="en-US" altLang="zh-TW" dirty="0" smtClean="0">
                <a:solidFill>
                  <a:srgbClr val="FF0000"/>
                </a:solidFill>
              </a:rPr>
              <a:t>192.168.1.105.</a:t>
            </a:r>
          </a:p>
          <a:p>
            <a:pPr marL="742950" lvl="2" indent="-342900">
              <a:buNone/>
            </a:pPr>
            <a:endParaRPr lang="en-US" altLang="zh-TW" dirty="0" smtClean="0">
              <a:solidFill>
                <a:srgbClr val="FF0000"/>
              </a:solidFill>
            </a:endParaRPr>
          </a:p>
          <a:p>
            <a:r>
              <a:rPr lang="en-US" altLang="zh-TW" dirty="0" smtClean="0"/>
              <a:t>There is a free RADIUS software called </a:t>
            </a:r>
            <a:r>
              <a:rPr lang="en-US" altLang="zh-TW" dirty="0" err="1" smtClean="0"/>
              <a:t>freeRadius</a:t>
            </a:r>
            <a:r>
              <a:rPr lang="en-US" altLang="zh-TW" dirty="0" smtClean="0"/>
              <a:t> at </a:t>
            </a:r>
            <a:r>
              <a:rPr lang="en-US" altLang="zh-TW" dirty="0" smtClean="0">
                <a:hlinkClick r:id="rId3"/>
              </a:rPr>
              <a:t>http://freeradius.org/</a:t>
            </a:r>
            <a:r>
              <a:rPr lang="en-US" altLang="zh-TW" dirty="0" smtClean="0"/>
              <a:t>.</a:t>
            </a:r>
          </a:p>
          <a:p>
            <a:pPr lvl="1"/>
            <a:r>
              <a:rPr lang="en-US" altLang="zh-TW" dirty="0" smtClean="0"/>
              <a:t> freeradius-server-2.1.12.tar.gz</a:t>
            </a:r>
          </a:p>
          <a:p>
            <a:pPr lvl="1"/>
            <a:endParaRPr lang="en-US" altLang="zh-TW" dirty="0" smtClean="0"/>
          </a:p>
          <a:p>
            <a:r>
              <a:rPr lang="en-US" altLang="zh-TW" dirty="0" smtClean="0"/>
              <a:t>Radius Server must work with a cryptographic library. It can be downloaded at </a:t>
            </a:r>
            <a:r>
              <a:rPr lang="en-US" altLang="zh-TW" dirty="0" smtClean="0">
                <a:hlinkClick r:id="rId4"/>
              </a:rPr>
              <a:t>http://www.openssl.org/</a:t>
            </a:r>
            <a:endParaRPr lang="en-US" altLang="zh-TW" dirty="0" smtClean="0"/>
          </a:p>
          <a:p>
            <a:pPr>
              <a:buNone/>
            </a:pPr>
            <a:r>
              <a:rPr lang="en-US" altLang="zh-TW" dirty="0">
                <a:solidFill>
                  <a:srgbClr val="FF0000"/>
                </a:solidFill>
              </a:rPr>
              <a:t>	</a:t>
            </a:r>
            <a:r>
              <a:rPr lang="en-US" altLang="zh-TW" dirty="0" smtClean="0">
                <a:solidFill>
                  <a:srgbClr val="FF0000"/>
                </a:solidFill>
              </a:rPr>
              <a:t>(Note: please don’t use openssl-1.x.x above, or you will encounter connection failure.)</a:t>
            </a:r>
            <a:endParaRPr lang="en-US" altLang="zh-TW" dirty="0" smtClean="0"/>
          </a:p>
          <a:p>
            <a:pPr lvl="1"/>
            <a:r>
              <a:rPr lang="en-US" altLang="zh-TW" dirty="0"/>
              <a:t> </a:t>
            </a:r>
            <a:r>
              <a:rPr lang="en-US" altLang="zh-TW" dirty="0" smtClean="0"/>
              <a:t>openssl-0.9.8r.tar.gz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zh-TW" dirty="0" smtClean="0"/>
              <a:t>Step 2-2: Compiling and Installing  </a:t>
            </a:r>
            <a:r>
              <a:rPr lang="en-US" altLang="zh-TW" dirty="0" err="1" smtClean="0"/>
              <a:t>OpenSSL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altLang="zh-TW" dirty="0" smtClean="0"/>
              <a:t>(Suppose that your current directory is in /root and you user id is root.)</a:t>
            </a:r>
          </a:p>
          <a:p>
            <a:r>
              <a:rPr lang="en-US" altLang="zh-TW" dirty="0" smtClean="0"/>
              <a:t>Extract tar ball</a:t>
            </a:r>
          </a:p>
          <a:p>
            <a:pPr lvl="1">
              <a:buNone/>
            </a:pPr>
            <a:r>
              <a:rPr lang="en-US" altLang="zh-TW" dirty="0"/>
              <a:t>#</a:t>
            </a:r>
            <a:r>
              <a:rPr lang="en-US" altLang="zh-TW" dirty="0" smtClean="0"/>
              <a:t> tar </a:t>
            </a:r>
            <a:r>
              <a:rPr lang="en-US" altLang="zh-TW" dirty="0" err="1" smtClean="0"/>
              <a:t>zxf</a:t>
            </a:r>
            <a:r>
              <a:rPr lang="en-US" altLang="zh-TW" dirty="0" smtClean="0"/>
              <a:t> openssl-0.9.8r.tar.gz</a:t>
            </a:r>
          </a:p>
          <a:p>
            <a:pPr lvl="1">
              <a:buNone/>
            </a:pPr>
            <a:r>
              <a:rPr lang="en-US" altLang="zh-TW" dirty="0" smtClean="0"/>
              <a:t># </a:t>
            </a:r>
            <a:r>
              <a:rPr lang="en-US" altLang="zh-TW" dirty="0" err="1" smtClean="0"/>
              <a:t>cd</a:t>
            </a:r>
            <a:r>
              <a:rPr lang="en-US" altLang="zh-TW" dirty="0" smtClean="0"/>
              <a:t> openssl-0.9.8r</a:t>
            </a:r>
          </a:p>
          <a:p>
            <a:r>
              <a:rPr lang="en-US" altLang="zh-TW" dirty="0" smtClean="0"/>
              <a:t>Read file “INSTALL” first</a:t>
            </a:r>
          </a:p>
          <a:p>
            <a:r>
              <a:rPr lang="en-US" altLang="zh-TW" dirty="0" smtClean="0"/>
              <a:t>Configure this package</a:t>
            </a:r>
          </a:p>
          <a:p>
            <a:pPr lvl="1">
              <a:buNone/>
            </a:pPr>
            <a:r>
              <a:rPr lang="en-US" altLang="zh-TW" dirty="0" smtClean="0"/>
              <a:t># ./</a:t>
            </a:r>
            <a:r>
              <a:rPr lang="en-US" altLang="zh-TW" dirty="0" err="1" smtClean="0"/>
              <a:t>config</a:t>
            </a:r>
            <a:r>
              <a:rPr lang="en-US" altLang="zh-TW" dirty="0" smtClean="0"/>
              <a:t> --prefix=/</a:t>
            </a:r>
            <a:r>
              <a:rPr lang="en-US" altLang="zh-TW" dirty="0" err="1" smtClean="0"/>
              <a:t>usr</a:t>
            </a:r>
            <a:r>
              <a:rPr lang="en-US" altLang="zh-TW" dirty="0" smtClean="0"/>
              <a:t>/local no-</a:t>
            </a:r>
            <a:r>
              <a:rPr lang="en-US" altLang="zh-TW" dirty="0" err="1" smtClean="0"/>
              <a:t>asm</a:t>
            </a:r>
            <a:r>
              <a:rPr lang="en-US" altLang="zh-TW" dirty="0" smtClean="0"/>
              <a:t> shared</a:t>
            </a:r>
          </a:p>
          <a:p>
            <a:r>
              <a:rPr lang="en-US" altLang="zh-TW" dirty="0" smtClean="0"/>
              <a:t>Compiling</a:t>
            </a:r>
          </a:p>
          <a:p>
            <a:pPr lvl="1">
              <a:buNone/>
            </a:pPr>
            <a:r>
              <a:rPr lang="en-US" altLang="zh-TW" dirty="0" smtClean="0"/>
              <a:t># make</a:t>
            </a:r>
          </a:p>
          <a:p>
            <a:r>
              <a:rPr lang="en-US" altLang="zh-TW" dirty="0" smtClean="0"/>
              <a:t>Testing </a:t>
            </a:r>
          </a:p>
          <a:p>
            <a:pPr lvl="1">
              <a:buNone/>
            </a:pPr>
            <a:r>
              <a:rPr lang="en-US" altLang="zh-TW" dirty="0" smtClean="0"/>
              <a:t># make test</a:t>
            </a:r>
          </a:p>
          <a:p>
            <a:r>
              <a:rPr lang="en-US" altLang="zh-TW" dirty="0" smtClean="0"/>
              <a:t>Installing</a:t>
            </a:r>
          </a:p>
          <a:p>
            <a:pPr lvl="1">
              <a:buNone/>
            </a:pPr>
            <a:r>
              <a:rPr lang="en-US" altLang="zh-TW" dirty="0" smtClean="0"/>
              <a:t># make install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zh-TW" dirty="0" smtClean="0"/>
              <a:t>Step 2-3: Compiling and Installing </a:t>
            </a:r>
            <a:r>
              <a:rPr lang="en-US" altLang="zh-TW" dirty="0" err="1" smtClean="0"/>
              <a:t>FreeRadius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altLang="zh-TW" dirty="0" smtClean="0"/>
              <a:t>(Suppose that your current directory is in /root and you user id is root.)</a:t>
            </a:r>
          </a:p>
          <a:p>
            <a:r>
              <a:rPr lang="en-US" altLang="zh-TW" dirty="0" smtClean="0"/>
              <a:t>Extract tar ball</a:t>
            </a:r>
          </a:p>
          <a:p>
            <a:pPr lvl="1">
              <a:buNone/>
            </a:pPr>
            <a:r>
              <a:rPr lang="en-US" altLang="zh-TW" dirty="0"/>
              <a:t>#</a:t>
            </a:r>
            <a:r>
              <a:rPr lang="en-US" altLang="zh-TW" dirty="0" smtClean="0"/>
              <a:t> tar </a:t>
            </a:r>
            <a:r>
              <a:rPr lang="en-US" altLang="zh-TW" dirty="0" err="1" smtClean="0"/>
              <a:t>zxf</a:t>
            </a:r>
            <a:r>
              <a:rPr lang="en-US" altLang="zh-TW" dirty="0" smtClean="0"/>
              <a:t> freeradius-server-2.1.12.tar.gz</a:t>
            </a:r>
          </a:p>
          <a:p>
            <a:pPr lvl="1">
              <a:buNone/>
            </a:pPr>
            <a:r>
              <a:rPr lang="en-US" altLang="zh-TW" dirty="0" smtClean="0"/>
              <a:t># </a:t>
            </a:r>
            <a:r>
              <a:rPr lang="en-US" altLang="zh-TW" dirty="0" err="1" smtClean="0"/>
              <a:t>cd</a:t>
            </a:r>
            <a:r>
              <a:rPr lang="en-US" altLang="zh-TW" dirty="0" smtClean="0"/>
              <a:t> freeradius-server-2.1.12</a:t>
            </a:r>
          </a:p>
          <a:p>
            <a:r>
              <a:rPr lang="en-US" altLang="zh-TW" dirty="0" smtClean="0"/>
              <a:t>Read file “INSTALL” first</a:t>
            </a:r>
          </a:p>
          <a:p>
            <a:pPr lvl="1">
              <a:buNone/>
            </a:pPr>
            <a:r>
              <a:rPr lang="en-US" altLang="zh-TW" dirty="0" smtClean="0"/>
              <a:t># vim INSTALL</a:t>
            </a:r>
          </a:p>
          <a:p>
            <a:r>
              <a:rPr lang="en-US" altLang="zh-TW" dirty="0" smtClean="0"/>
              <a:t>Configure this package</a:t>
            </a:r>
          </a:p>
          <a:p>
            <a:pPr lvl="1">
              <a:buNone/>
            </a:pPr>
            <a:r>
              <a:rPr lang="en-US" altLang="zh-TW" dirty="0" smtClean="0"/>
              <a:t># ./configure --prefix=/</a:t>
            </a:r>
            <a:r>
              <a:rPr lang="en-US" altLang="zh-TW" dirty="0" err="1" smtClean="0"/>
              <a:t>usr</a:t>
            </a:r>
            <a:r>
              <a:rPr lang="en-US" altLang="zh-TW" dirty="0" smtClean="0"/>
              <a:t>/local --with-</a:t>
            </a:r>
            <a:r>
              <a:rPr lang="en-US" altLang="zh-TW" dirty="0" err="1" smtClean="0"/>
              <a:t>openssl</a:t>
            </a:r>
            <a:r>
              <a:rPr lang="en-US" altLang="zh-TW" dirty="0" smtClean="0"/>
              <a:t>   \</a:t>
            </a:r>
          </a:p>
          <a:p>
            <a:pPr lvl="1">
              <a:buNone/>
            </a:pPr>
            <a:r>
              <a:rPr lang="en-US" altLang="zh-TW" dirty="0"/>
              <a:t>	</a:t>
            </a:r>
            <a:r>
              <a:rPr lang="en-US" altLang="zh-TW" dirty="0" smtClean="0"/>
              <a:t>--with-</a:t>
            </a:r>
            <a:r>
              <a:rPr lang="en-US" altLang="zh-TW" dirty="0" err="1" smtClean="0"/>
              <a:t>openssl</a:t>
            </a:r>
            <a:r>
              <a:rPr lang="en-US" altLang="zh-TW" dirty="0" smtClean="0"/>
              <a:t>-include=/root/openssl-0.9.8r/include  \</a:t>
            </a:r>
          </a:p>
          <a:p>
            <a:pPr lvl="1">
              <a:buNone/>
            </a:pPr>
            <a:r>
              <a:rPr lang="en-US" altLang="zh-TW" dirty="0"/>
              <a:t> </a:t>
            </a:r>
            <a:r>
              <a:rPr lang="en-US" altLang="zh-TW" dirty="0" smtClean="0"/>
              <a:t>    --with-</a:t>
            </a:r>
            <a:r>
              <a:rPr lang="en-US" altLang="zh-TW" dirty="0" err="1" smtClean="0"/>
              <a:t>openssl</a:t>
            </a:r>
            <a:r>
              <a:rPr lang="en-US" altLang="zh-TW" dirty="0" smtClean="0"/>
              <a:t>-libraries=/</a:t>
            </a:r>
            <a:r>
              <a:rPr lang="en-US" altLang="zh-TW" dirty="0" err="1" smtClean="0"/>
              <a:t>usr</a:t>
            </a:r>
            <a:r>
              <a:rPr lang="en-US" altLang="zh-TW" dirty="0" smtClean="0"/>
              <a:t>/local/lib</a:t>
            </a:r>
          </a:p>
          <a:p>
            <a:r>
              <a:rPr lang="en-US" altLang="zh-TW" dirty="0" smtClean="0"/>
              <a:t>Compiling</a:t>
            </a:r>
          </a:p>
          <a:p>
            <a:pPr lvl="1">
              <a:buNone/>
            </a:pPr>
            <a:r>
              <a:rPr lang="en-US" altLang="zh-TW" dirty="0" smtClean="0"/>
              <a:t># make</a:t>
            </a:r>
          </a:p>
          <a:p>
            <a:r>
              <a:rPr lang="en-US" altLang="zh-TW" dirty="0" smtClean="0"/>
              <a:t>Installing</a:t>
            </a:r>
          </a:p>
          <a:p>
            <a:pPr lvl="1">
              <a:buNone/>
            </a:pPr>
            <a:r>
              <a:rPr lang="en-US" altLang="zh-TW" dirty="0" smtClean="0"/>
              <a:t># make install</a:t>
            </a:r>
            <a:endParaRPr lang="en-US" altLang="zh-TW" dirty="0"/>
          </a:p>
          <a:p>
            <a:pPr>
              <a:buNone/>
            </a:pPr>
            <a:endParaRPr lang="en-US" altLang="zh-TW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altLang="zh-TW" dirty="0" smtClean="0"/>
              <a:t>Step 2-4: Configuring </a:t>
            </a:r>
            <a:r>
              <a:rPr lang="en-US" altLang="zh-TW" dirty="0" err="1" smtClean="0"/>
              <a:t>FreeRadius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44823"/>
          </a:xfrm>
        </p:spPr>
        <p:txBody>
          <a:bodyPr>
            <a:normAutofit fontScale="62500" lnSpcReduction="20000"/>
          </a:bodyPr>
          <a:lstStyle/>
          <a:p>
            <a:r>
              <a:rPr lang="en-US" altLang="zh-TW" dirty="0" smtClean="0"/>
              <a:t>Suppose that your installation of </a:t>
            </a:r>
            <a:r>
              <a:rPr lang="en-US" altLang="zh-TW" dirty="0" err="1" smtClean="0"/>
              <a:t>freeRadius</a:t>
            </a:r>
            <a:r>
              <a:rPr lang="en-US" altLang="zh-TW" dirty="0" smtClean="0"/>
              <a:t> is finished and the ‘prefix’ directory is ‘/</a:t>
            </a:r>
            <a:r>
              <a:rPr lang="en-US" altLang="zh-TW" dirty="0" err="1" smtClean="0"/>
              <a:t>usr</a:t>
            </a:r>
            <a:r>
              <a:rPr lang="en-US" altLang="zh-TW" dirty="0" smtClean="0"/>
              <a:t>/local’. Please change directory to /</a:t>
            </a:r>
            <a:r>
              <a:rPr lang="en-US" altLang="zh-TW" dirty="0" err="1" smtClean="0"/>
              <a:t>usr</a:t>
            </a:r>
            <a:r>
              <a:rPr lang="en-US" altLang="zh-TW" dirty="0" smtClean="0"/>
              <a:t>/local/etc/</a:t>
            </a:r>
            <a:r>
              <a:rPr lang="en-US" altLang="zh-TW" dirty="0" err="1" smtClean="0"/>
              <a:t>raddb</a:t>
            </a:r>
            <a:r>
              <a:rPr lang="en-US" altLang="zh-TW" dirty="0" smtClean="0"/>
              <a:t>.</a:t>
            </a:r>
          </a:p>
          <a:p>
            <a:pPr lvl="1">
              <a:buNone/>
            </a:pPr>
            <a:r>
              <a:rPr lang="en-US" altLang="zh-TW" dirty="0" smtClean="0"/>
              <a:t># </a:t>
            </a:r>
            <a:r>
              <a:rPr lang="en-US" altLang="zh-TW" dirty="0" err="1" smtClean="0"/>
              <a:t>cd</a:t>
            </a:r>
            <a:r>
              <a:rPr lang="en-US" altLang="zh-TW" dirty="0" smtClean="0"/>
              <a:t> /</a:t>
            </a:r>
            <a:r>
              <a:rPr lang="en-US" altLang="zh-TW" dirty="0" err="1" smtClean="0"/>
              <a:t>usr</a:t>
            </a:r>
            <a:r>
              <a:rPr lang="en-US" altLang="zh-TW" dirty="0" smtClean="0"/>
              <a:t>/local/etc/</a:t>
            </a:r>
            <a:r>
              <a:rPr lang="en-US" altLang="zh-TW" dirty="0" err="1" smtClean="0"/>
              <a:t>raddb</a:t>
            </a:r>
            <a:endParaRPr lang="en-US" altLang="zh-TW" dirty="0" smtClean="0"/>
          </a:p>
          <a:p>
            <a:pPr lvl="1">
              <a:buNone/>
            </a:pPr>
            <a:endParaRPr lang="en-US" altLang="zh-TW" dirty="0" smtClean="0"/>
          </a:p>
          <a:p>
            <a:r>
              <a:rPr lang="en-US" altLang="zh-TW" dirty="0" smtClean="0"/>
              <a:t>Edit </a:t>
            </a:r>
            <a:r>
              <a:rPr lang="en-US" altLang="zh-TW" dirty="0" err="1" smtClean="0"/>
              <a:t>clients.conf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Define a sub-network, shared secret and user identity.</a:t>
            </a:r>
          </a:p>
          <a:p>
            <a:pPr lvl="1">
              <a:buNone/>
            </a:pPr>
            <a:r>
              <a:rPr lang="en-US" altLang="zh-TW" dirty="0" smtClean="0"/>
              <a:t># vim </a:t>
            </a:r>
            <a:r>
              <a:rPr lang="en-US" altLang="zh-TW" dirty="0" err="1" smtClean="0"/>
              <a:t>clients.conf</a:t>
            </a:r>
            <a:endParaRPr lang="zh-TW" alt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5184"/>
            <a:ext cx="5216862" cy="127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5024"/>
            <a:ext cx="5238066" cy="128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向下箭號 8"/>
          <p:cNvSpPr/>
          <p:nvPr/>
        </p:nvSpPr>
        <p:spPr>
          <a:xfrm>
            <a:off x="2195736" y="4869160"/>
            <a:ext cx="432048" cy="288032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3520" y="5124160"/>
            <a:ext cx="4320480" cy="1733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/>
        </p:nvSpPr>
        <p:spPr>
          <a:xfrm>
            <a:off x="2123728" y="5877272"/>
            <a:ext cx="100811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矩形 12"/>
          <p:cNvSpPr/>
          <p:nvPr/>
        </p:nvSpPr>
        <p:spPr>
          <a:xfrm>
            <a:off x="8135888" y="6237312"/>
            <a:ext cx="100811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5" name="直線單箭頭接點 14"/>
          <p:cNvCxnSpPr>
            <a:stCxn id="12" idx="3"/>
            <a:endCxn id="13" idx="1"/>
          </p:cNvCxnSpPr>
          <p:nvPr/>
        </p:nvCxnSpPr>
        <p:spPr>
          <a:xfrm>
            <a:off x="3131840" y="5985284"/>
            <a:ext cx="5004048" cy="4320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字方塊 15"/>
          <p:cNvSpPr txBox="1"/>
          <p:nvPr/>
        </p:nvSpPr>
        <p:spPr>
          <a:xfrm>
            <a:off x="7452320" y="4797152"/>
            <a:ext cx="169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IP:  192.168.1.1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zh-TW" dirty="0" smtClean="0"/>
              <a:t>Step 2-4: Configuring </a:t>
            </a:r>
            <a:r>
              <a:rPr lang="en-US" altLang="zh-TW" dirty="0" err="1" smtClean="0"/>
              <a:t>FreeRadius</a:t>
            </a:r>
            <a:r>
              <a:rPr lang="en-US" altLang="zh-TW" dirty="0" smtClean="0"/>
              <a:t> (Cont.)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16832"/>
          </a:xfrm>
        </p:spPr>
        <p:txBody>
          <a:bodyPr>
            <a:normAutofit fontScale="62500" lnSpcReduction="20000"/>
          </a:bodyPr>
          <a:lstStyle/>
          <a:p>
            <a:r>
              <a:rPr lang="en-US" altLang="zh-TW" dirty="0" smtClean="0"/>
              <a:t>Suppose that your installation of </a:t>
            </a:r>
            <a:r>
              <a:rPr lang="en-US" altLang="zh-TW" dirty="0" err="1" smtClean="0"/>
              <a:t>freeRadius</a:t>
            </a:r>
            <a:r>
              <a:rPr lang="en-US" altLang="zh-TW" dirty="0" smtClean="0"/>
              <a:t> is finished and the ‘prefix’ directory is ‘/</a:t>
            </a:r>
            <a:r>
              <a:rPr lang="en-US" altLang="zh-TW" dirty="0" err="1" smtClean="0"/>
              <a:t>usr</a:t>
            </a:r>
            <a:r>
              <a:rPr lang="en-US" altLang="zh-TW" dirty="0" smtClean="0"/>
              <a:t>/local’. Please change directory to /</a:t>
            </a:r>
            <a:r>
              <a:rPr lang="en-US" altLang="zh-TW" dirty="0" err="1" smtClean="0"/>
              <a:t>usr</a:t>
            </a:r>
            <a:r>
              <a:rPr lang="en-US" altLang="zh-TW" dirty="0" smtClean="0"/>
              <a:t>/local/etc/</a:t>
            </a:r>
            <a:r>
              <a:rPr lang="en-US" altLang="zh-TW" dirty="0" err="1" smtClean="0"/>
              <a:t>raddb</a:t>
            </a:r>
            <a:r>
              <a:rPr lang="en-US" altLang="zh-TW" dirty="0" smtClean="0"/>
              <a:t>.</a:t>
            </a:r>
          </a:p>
          <a:p>
            <a:pPr lvl="1">
              <a:buNone/>
            </a:pPr>
            <a:r>
              <a:rPr lang="en-US" altLang="zh-TW" dirty="0" smtClean="0"/>
              <a:t># </a:t>
            </a:r>
            <a:r>
              <a:rPr lang="en-US" altLang="zh-TW" dirty="0" err="1" smtClean="0"/>
              <a:t>cd</a:t>
            </a:r>
            <a:r>
              <a:rPr lang="en-US" altLang="zh-TW" dirty="0" smtClean="0"/>
              <a:t> /</a:t>
            </a:r>
            <a:r>
              <a:rPr lang="en-US" altLang="zh-TW" dirty="0" err="1" smtClean="0"/>
              <a:t>usr</a:t>
            </a:r>
            <a:r>
              <a:rPr lang="en-US" altLang="zh-TW" dirty="0" smtClean="0"/>
              <a:t>/local/etc/</a:t>
            </a:r>
            <a:r>
              <a:rPr lang="en-US" altLang="zh-TW" dirty="0" err="1" smtClean="0"/>
              <a:t>raddb</a:t>
            </a:r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 Edit </a:t>
            </a:r>
            <a:r>
              <a:rPr lang="en-US" altLang="zh-TW" dirty="0" err="1" smtClean="0"/>
              <a:t>eap.conf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Change default EAP type from ‘md5’ to ‘</a:t>
            </a:r>
            <a:r>
              <a:rPr lang="en-US" altLang="zh-TW" dirty="0" err="1" smtClean="0"/>
              <a:t>tls</a:t>
            </a:r>
            <a:r>
              <a:rPr lang="en-US" altLang="zh-TW" dirty="0" smtClean="0"/>
              <a:t>’.</a:t>
            </a:r>
          </a:p>
          <a:p>
            <a:pPr lvl="1">
              <a:buNone/>
            </a:pPr>
            <a:r>
              <a:rPr lang="en-US" altLang="zh-TW" dirty="0" smtClean="0"/>
              <a:t># vim </a:t>
            </a:r>
            <a:r>
              <a:rPr lang="en-US" altLang="zh-TW" dirty="0" err="1" smtClean="0"/>
              <a:t>eap.conf</a:t>
            </a:r>
            <a:endParaRPr lang="zh-TW" altLang="en-US" dirty="0"/>
          </a:p>
        </p:txBody>
      </p:sp>
      <p:grpSp>
        <p:nvGrpSpPr>
          <p:cNvPr id="11" name="群組 10"/>
          <p:cNvGrpSpPr/>
          <p:nvPr/>
        </p:nvGrpSpPr>
        <p:grpSpPr>
          <a:xfrm>
            <a:off x="2123728" y="3645024"/>
            <a:ext cx="4209502" cy="2808312"/>
            <a:chOff x="3059832" y="3861048"/>
            <a:chExt cx="4209502" cy="2808312"/>
          </a:xfrm>
        </p:grpSpPr>
        <p:grpSp>
          <p:nvGrpSpPr>
            <p:cNvPr id="9" name="群組 8"/>
            <p:cNvGrpSpPr/>
            <p:nvPr/>
          </p:nvGrpSpPr>
          <p:grpSpPr>
            <a:xfrm>
              <a:off x="3059832" y="3861048"/>
              <a:ext cx="4145456" cy="1313384"/>
              <a:chOff x="971600" y="3041576"/>
              <a:chExt cx="5727600" cy="1800200"/>
            </a:xfrm>
          </p:grpSpPr>
          <p:pic>
            <p:nvPicPr>
              <p:cNvPr id="8194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71600" y="3041576"/>
                <a:ext cx="5727600" cy="1789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" name="矩形 6"/>
              <p:cNvSpPr/>
              <p:nvPr/>
            </p:nvSpPr>
            <p:spPr>
              <a:xfrm>
                <a:off x="2267744" y="4625752"/>
                <a:ext cx="1800200" cy="216024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10" name="群組 9"/>
            <p:cNvGrpSpPr/>
            <p:nvPr/>
          </p:nvGrpSpPr>
          <p:grpSpPr>
            <a:xfrm>
              <a:off x="3059832" y="5445224"/>
              <a:ext cx="4209502" cy="1224136"/>
              <a:chOff x="971600" y="5057800"/>
              <a:chExt cx="5720654" cy="1800200"/>
            </a:xfrm>
          </p:grpSpPr>
          <p:pic>
            <p:nvPicPr>
              <p:cNvPr id="8195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71600" y="5057800"/>
                <a:ext cx="5720654" cy="17943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矩形 7"/>
              <p:cNvSpPr/>
              <p:nvPr/>
            </p:nvSpPr>
            <p:spPr>
              <a:xfrm>
                <a:off x="2267744" y="6641976"/>
                <a:ext cx="1800200" cy="216024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6" name="向下箭號 5"/>
            <p:cNvSpPr/>
            <p:nvPr/>
          </p:nvSpPr>
          <p:spPr>
            <a:xfrm>
              <a:off x="5652120" y="5157192"/>
              <a:ext cx="432048" cy="288032"/>
            </a:xfrm>
            <a:prstGeom prst="down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zh-TW" dirty="0" smtClean="0"/>
              <a:t>Step 2-5: User Password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08919"/>
          </a:xfrm>
        </p:spPr>
        <p:txBody>
          <a:bodyPr>
            <a:normAutofit fontScale="70000" lnSpcReduction="20000"/>
          </a:bodyPr>
          <a:lstStyle/>
          <a:p>
            <a:r>
              <a:rPr lang="en-US" altLang="zh-TW" dirty="0" smtClean="0"/>
              <a:t>If you would like to use the default user password, please skip this step.</a:t>
            </a:r>
          </a:p>
          <a:p>
            <a:r>
              <a:rPr lang="en-US" altLang="zh-TW" dirty="0" smtClean="0"/>
              <a:t>The user password are configured in /</a:t>
            </a:r>
            <a:r>
              <a:rPr lang="en-US" altLang="zh-TW" dirty="0" err="1" smtClean="0"/>
              <a:t>usr</a:t>
            </a:r>
            <a:r>
              <a:rPr lang="en-US" altLang="zh-TW" dirty="0" smtClean="0"/>
              <a:t>/local/etc/</a:t>
            </a:r>
            <a:r>
              <a:rPr lang="en-US" altLang="zh-TW" dirty="0" err="1" smtClean="0"/>
              <a:t>raddb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eap.conf</a:t>
            </a:r>
            <a:r>
              <a:rPr lang="en-US" altLang="zh-TW" dirty="0" smtClean="0"/>
              <a:t>. The password should be configured with the same value as /</a:t>
            </a:r>
            <a:r>
              <a:rPr lang="en-US" altLang="zh-TW" dirty="0" err="1" smtClean="0"/>
              <a:t>usr</a:t>
            </a:r>
            <a:r>
              <a:rPr lang="en-US" altLang="zh-TW" dirty="0" smtClean="0"/>
              <a:t>/local/etc/</a:t>
            </a:r>
            <a:r>
              <a:rPr lang="en-US" altLang="zh-TW" dirty="0" err="1" smtClean="0"/>
              <a:t>raddb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certs</a:t>
            </a:r>
            <a:r>
              <a:rPr lang="en-US" altLang="zh-TW" dirty="0" smtClean="0"/>
              <a:t>/server.cnf.</a:t>
            </a:r>
          </a:p>
          <a:p>
            <a:r>
              <a:rPr lang="en-US" altLang="zh-TW" dirty="0" smtClean="0"/>
              <a:t>If you change user password, don’t forget to reproduce ca.pem and client.pem. How to do it? Please refer to the Step </a:t>
            </a:r>
            <a:r>
              <a:rPr lang="en-US" altLang="zh-TW" smtClean="0"/>
              <a:t>2-6.</a:t>
            </a:r>
            <a:endParaRPr lang="en-US" altLang="zh-TW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789040"/>
            <a:ext cx="3527376" cy="2899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2555776" y="5733256"/>
            <a:ext cx="345638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zh-TW" dirty="0" smtClean="0"/>
              <a:t>Step 2-6: Creating certificates for testing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altLang="zh-TW" dirty="0" smtClean="0"/>
              <a:t>Suppose that your installation of </a:t>
            </a:r>
            <a:r>
              <a:rPr lang="en-US" altLang="zh-TW" dirty="0" err="1" smtClean="0"/>
              <a:t>freeRadius</a:t>
            </a:r>
            <a:r>
              <a:rPr lang="en-US" altLang="zh-TW" dirty="0" smtClean="0"/>
              <a:t> is finished and the ‘prefix’ directory is ‘/</a:t>
            </a:r>
            <a:r>
              <a:rPr lang="en-US" altLang="zh-TW" dirty="0" err="1" smtClean="0"/>
              <a:t>usr</a:t>
            </a:r>
            <a:r>
              <a:rPr lang="en-US" altLang="zh-TW" dirty="0" smtClean="0"/>
              <a:t>/local’. Please change directory to /</a:t>
            </a:r>
            <a:r>
              <a:rPr lang="en-US" altLang="zh-TW" dirty="0" err="1" smtClean="0"/>
              <a:t>usr</a:t>
            </a:r>
            <a:r>
              <a:rPr lang="en-US" altLang="zh-TW" dirty="0" smtClean="0"/>
              <a:t>/local/etc/</a:t>
            </a:r>
            <a:r>
              <a:rPr lang="en-US" altLang="zh-TW" dirty="0" err="1" smtClean="0"/>
              <a:t>raddb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certs</a:t>
            </a:r>
            <a:r>
              <a:rPr lang="en-US" altLang="zh-TW" dirty="0" smtClean="0"/>
              <a:t>.</a:t>
            </a:r>
          </a:p>
          <a:p>
            <a:pPr lvl="1">
              <a:buNone/>
            </a:pPr>
            <a:r>
              <a:rPr lang="en-US" altLang="zh-TW" dirty="0" smtClean="0"/>
              <a:t># </a:t>
            </a:r>
            <a:r>
              <a:rPr lang="en-US" altLang="zh-TW" dirty="0" err="1" smtClean="0"/>
              <a:t>cd</a:t>
            </a:r>
            <a:r>
              <a:rPr lang="en-US" altLang="zh-TW" dirty="0" smtClean="0"/>
              <a:t> /</a:t>
            </a:r>
            <a:r>
              <a:rPr lang="en-US" altLang="zh-TW" dirty="0" err="1" smtClean="0"/>
              <a:t>usr</a:t>
            </a:r>
            <a:r>
              <a:rPr lang="en-US" altLang="zh-TW" dirty="0" smtClean="0"/>
              <a:t>/local/etc/</a:t>
            </a:r>
            <a:r>
              <a:rPr lang="en-US" altLang="zh-TW" dirty="0" err="1" smtClean="0"/>
              <a:t>raddb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certs</a:t>
            </a:r>
            <a:endParaRPr lang="en-US" altLang="zh-TW" dirty="0" smtClean="0"/>
          </a:p>
          <a:p>
            <a:pPr lvl="1">
              <a:buNone/>
            </a:pPr>
            <a:endParaRPr lang="en-US" altLang="zh-TW" dirty="0" smtClean="0"/>
          </a:p>
          <a:p>
            <a:r>
              <a:rPr lang="en-US" altLang="zh-TW" dirty="0" smtClean="0"/>
              <a:t>Please read ‘README’ first.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Run bootstrap to create CA and server certificates</a:t>
            </a:r>
          </a:p>
          <a:p>
            <a:pPr lvl="1">
              <a:buNone/>
            </a:pPr>
            <a:r>
              <a:rPr lang="en-US" altLang="zh-TW" dirty="0" smtClean="0"/>
              <a:t># ./bootstrap</a:t>
            </a:r>
          </a:p>
          <a:p>
            <a:pPr lvl="1">
              <a:buNone/>
            </a:pPr>
            <a:endParaRPr lang="en-US" altLang="zh-TW" dirty="0" smtClean="0"/>
          </a:p>
          <a:p>
            <a:r>
              <a:rPr lang="en-US" altLang="zh-TW" dirty="0" smtClean="0"/>
              <a:t>Make client certificate</a:t>
            </a:r>
          </a:p>
          <a:p>
            <a:pPr lvl="1">
              <a:buNone/>
            </a:pPr>
            <a:r>
              <a:rPr lang="en-US" altLang="zh-TW" dirty="0" smtClean="0"/>
              <a:t># make client</a:t>
            </a:r>
          </a:p>
          <a:p>
            <a:pPr lvl="1">
              <a:buNone/>
            </a:pPr>
            <a:endParaRPr lang="en-US" altLang="zh-TW" dirty="0" smtClean="0"/>
          </a:p>
          <a:p>
            <a:r>
              <a:rPr lang="en-US" altLang="zh-TW" dirty="0" smtClean="0"/>
              <a:t>When you done this step, ca.pem and client.pem are created.</a:t>
            </a:r>
          </a:p>
          <a:p>
            <a:pPr>
              <a:buNone/>
            </a:pPr>
            <a:r>
              <a:rPr lang="en-US" altLang="zh-TW" dirty="0" smtClean="0"/>
              <a:t>	 ca.pem is CA Certificate. </a:t>
            </a:r>
          </a:p>
          <a:p>
            <a:pPr>
              <a:buNone/>
            </a:pPr>
            <a:r>
              <a:rPr lang="en-US" altLang="zh-TW" dirty="0" smtClean="0"/>
              <a:t>   	 client.pem is User Certificate and User Private Key .</a:t>
            </a:r>
          </a:p>
        </p:txBody>
      </p:sp>
      <p:grpSp>
        <p:nvGrpSpPr>
          <p:cNvPr id="7" name="群組 6"/>
          <p:cNvGrpSpPr/>
          <p:nvPr/>
        </p:nvGrpSpPr>
        <p:grpSpPr>
          <a:xfrm>
            <a:off x="899592" y="5517232"/>
            <a:ext cx="6768752" cy="765882"/>
            <a:chOff x="899592" y="5661248"/>
            <a:chExt cx="6768752" cy="765882"/>
          </a:xfrm>
        </p:grpSpPr>
        <p:pic>
          <p:nvPicPr>
            <p:cNvPr id="4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99592" y="5661248"/>
              <a:ext cx="6768752" cy="765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矩形 4"/>
            <p:cNvSpPr/>
            <p:nvPr/>
          </p:nvSpPr>
          <p:spPr>
            <a:xfrm>
              <a:off x="1547664" y="5733256"/>
              <a:ext cx="792088" cy="21602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411760" y="5805264"/>
              <a:ext cx="792088" cy="21602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altLang="zh-TW" dirty="0" smtClean="0"/>
              <a:t>Step 2-7: Starting Radius Server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96751"/>
          </a:xfrm>
        </p:spPr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Switch user account to root </a:t>
            </a:r>
          </a:p>
          <a:p>
            <a:r>
              <a:rPr lang="en-US" altLang="zh-TW" dirty="0" smtClean="0"/>
              <a:t>Run radius daemon </a:t>
            </a:r>
          </a:p>
          <a:p>
            <a:pPr lvl="1">
              <a:buNone/>
            </a:pPr>
            <a:r>
              <a:rPr lang="en-US" altLang="zh-TW" dirty="0" smtClean="0"/>
              <a:t># </a:t>
            </a:r>
            <a:r>
              <a:rPr lang="en-US" altLang="zh-TW" dirty="0" err="1" smtClean="0"/>
              <a:t>radiusd</a:t>
            </a:r>
            <a:r>
              <a:rPr lang="en-US" altLang="zh-TW" dirty="0" smtClean="0"/>
              <a:t> –X -xxx</a:t>
            </a:r>
            <a:endParaRPr lang="zh-TW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348880"/>
            <a:ext cx="4826098" cy="4378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4067944" y="6309320"/>
            <a:ext cx="3600400" cy="5486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向右箭號 6"/>
          <p:cNvSpPr/>
          <p:nvPr/>
        </p:nvSpPr>
        <p:spPr>
          <a:xfrm rot="2133557">
            <a:off x="3599615" y="6065924"/>
            <a:ext cx="410965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971600" y="580526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Radius Server is started OK.</a:t>
            </a:r>
            <a:endParaRPr lang="zh-TW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395536" y="2996952"/>
            <a:ext cx="8229600" cy="11430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altLang="zh-TW" dirty="0" smtClean="0"/>
              <a:t>Step 3: Enable 802.1x on IP Camera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zh-TW" dirty="0" smtClean="0"/>
              <a:t>Step 3-1: </a:t>
            </a:r>
            <a:r>
              <a:rPr lang="en-US" altLang="zh-TW" dirty="0" smtClean="0">
                <a:solidFill>
                  <a:schemeClr val="bg1"/>
                </a:solidFill>
              </a:rPr>
              <a:t>Configuring static IP and </a:t>
            </a:r>
            <a:r>
              <a:rPr lang="en-US" altLang="zh-TW" dirty="0" err="1" smtClean="0">
                <a:solidFill>
                  <a:schemeClr val="bg1"/>
                </a:solidFill>
              </a:rPr>
              <a:t>Date&amp;Time</a:t>
            </a:r>
            <a:endParaRPr lang="zh-TW" altLang="en-US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88840"/>
            <a:ext cx="3456384" cy="2028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矩形 3"/>
          <p:cNvSpPr/>
          <p:nvPr/>
        </p:nvSpPr>
        <p:spPr>
          <a:xfrm>
            <a:off x="1475656" y="2569647"/>
            <a:ext cx="2664296" cy="6480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4823520" y="2636912"/>
            <a:ext cx="3996952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</a:rPr>
              <a:t>Configuring to Static IP 192.168.1.98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284984"/>
            <a:ext cx="4061916" cy="3290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向下箭號 7"/>
          <p:cNvSpPr/>
          <p:nvPr/>
        </p:nvSpPr>
        <p:spPr>
          <a:xfrm rot="5400000">
            <a:off x="4247964" y="2600908"/>
            <a:ext cx="504056" cy="57606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/>
          <p:cNvSpPr txBox="1"/>
          <p:nvPr/>
        </p:nvSpPr>
        <p:spPr>
          <a:xfrm>
            <a:off x="539552" y="5013176"/>
            <a:ext cx="4248472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</a:rPr>
              <a:t>Configuring system date &amp; time to the real time.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084168" y="4077072"/>
            <a:ext cx="2304256" cy="1512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向下箭號 11"/>
          <p:cNvSpPr/>
          <p:nvPr/>
        </p:nvSpPr>
        <p:spPr>
          <a:xfrm rot="15598596">
            <a:off x="5079522" y="4879441"/>
            <a:ext cx="504056" cy="57606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Overivew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000" dirty="0" smtClean="0"/>
              <a:t>Before reading this document, </a:t>
            </a:r>
            <a:r>
              <a:rPr lang="en-US" altLang="zh-TW" sz="2400" b="1" dirty="0" smtClean="0">
                <a:solidFill>
                  <a:srgbClr val="FF0000"/>
                </a:solidFill>
              </a:rPr>
              <a:t>please read and understood </a:t>
            </a:r>
            <a:r>
              <a:rPr lang="en-US" altLang="zh-TW" sz="2400" b="1" dirty="0" smtClean="0">
                <a:solidFill>
                  <a:srgbClr val="FF0000"/>
                </a:solidFill>
                <a:hlinkClick r:id="rId2"/>
              </a:rPr>
              <a:t>IEEE 802.1X Design Specification</a:t>
            </a:r>
            <a:r>
              <a:rPr lang="en-US" altLang="zh-TW" sz="2400" b="1" dirty="0" smtClean="0">
                <a:solidFill>
                  <a:srgbClr val="FF0000"/>
                </a:solidFill>
              </a:rPr>
              <a:t> first</a:t>
            </a:r>
            <a:r>
              <a:rPr lang="en-US" altLang="zh-TW" sz="2000" dirty="0" smtClean="0"/>
              <a:t>. </a:t>
            </a:r>
          </a:p>
          <a:p>
            <a:r>
              <a:rPr lang="en-US" altLang="zh-TW" sz="2000" dirty="0" smtClean="0"/>
              <a:t>This document is a </a:t>
            </a:r>
            <a:r>
              <a:rPr lang="en-US" altLang="zh-TW" sz="2000" dirty="0" err="1" smtClean="0"/>
              <a:t>howto</a:t>
            </a:r>
            <a:r>
              <a:rPr lang="en-US" altLang="zh-TW" sz="2000" dirty="0" smtClean="0"/>
              <a:t> for you to building a testing environment of 802.1x in </a:t>
            </a:r>
            <a:r>
              <a:rPr lang="en-US" altLang="zh-TW" sz="2000" dirty="0" err="1" smtClean="0"/>
              <a:t>ACTi</a:t>
            </a:r>
            <a:r>
              <a:rPr lang="en-US" altLang="zh-TW" sz="2000" dirty="0" smtClean="0"/>
              <a:t>. There are a few components in this network: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zh-TW" sz="1600" dirty="0" smtClean="0"/>
              <a:t>IP camera (Supplicant)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zh-TW" sz="1600" dirty="0" smtClean="0"/>
              <a:t>Ethernet switch with 802.1x feature (Authenticator)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zh-TW" sz="1600" dirty="0" smtClean="0"/>
              <a:t>Radius Server (Authentication Server)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zh-TW" sz="1600" dirty="0" smtClean="0"/>
              <a:t>Web Client (User/Customers)</a:t>
            </a:r>
          </a:p>
          <a:p>
            <a:pPr>
              <a:buNone/>
            </a:pPr>
            <a:endParaRPr lang="en-US" altLang="zh-TW" sz="2000" dirty="0" smtClean="0"/>
          </a:p>
          <a:p>
            <a:r>
              <a:rPr lang="en-US" altLang="zh-TW" sz="2000" dirty="0" smtClean="0"/>
              <a:t>In this document, </a:t>
            </a:r>
            <a:r>
              <a:rPr lang="en-US" altLang="zh-TW" sz="2000" dirty="0" err="1" smtClean="0"/>
              <a:t>ZyXEL</a:t>
            </a:r>
            <a:r>
              <a:rPr lang="en-US" altLang="zh-TW" sz="2000" dirty="0" smtClean="0"/>
              <a:t> ES-2024 is </a:t>
            </a:r>
          </a:p>
          <a:p>
            <a:pPr>
              <a:buNone/>
            </a:pPr>
            <a:r>
              <a:rPr lang="en-US" altLang="zh-TW" sz="2000" dirty="0"/>
              <a:t> </a:t>
            </a:r>
            <a:r>
              <a:rPr lang="en-US" altLang="zh-TW" sz="2000" dirty="0" smtClean="0"/>
              <a:t>recommended to be used as </a:t>
            </a:r>
          </a:p>
          <a:p>
            <a:pPr>
              <a:buNone/>
            </a:pPr>
            <a:r>
              <a:rPr lang="en-US" altLang="zh-TW" sz="2000" dirty="0"/>
              <a:t> </a:t>
            </a:r>
            <a:r>
              <a:rPr lang="en-US" altLang="zh-TW" sz="2000" dirty="0" smtClean="0"/>
              <a:t>the authenticator. You can get the </a:t>
            </a:r>
          </a:p>
          <a:p>
            <a:pPr>
              <a:buNone/>
            </a:pPr>
            <a:r>
              <a:rPr lang="en-US" altLang="zh-TW" sz="2000" dirty="0" smtClean="0"/>
              <a:t> user guide at </a:t>
            </a:r>
            <a:r>
              <a:rPr lang="en-US" altLang="zh-TW" sz="2000" dirty="0" smtClean="0">
                <a:hlinkClick r:id="rId3"/>
              </a:rPr>
              <a:t>http://www.zyxel.com/</a:t>
            </a:r>
            <a:r>
              <a:rPr lang="en-US" altLang="zh-TW" sz="2000" dirty="0" smtClean="0"/>
              <a:t>.</a:t>
            </a:r>
          </a:p>
          <a:p>
            <a:pPr>
              <a:buNone/>
            </a:pPr>
            <a:endParaRPr lang="en-US" altLang="zh-TW" sz="2000" dirty="0" smtClean="0"/>
          </a:p>
          <a:p>
            <a:pPr>
              <a:buNone/>
            </a:pPr>
            <a:endParaRPr lang="en-US" altLang="zh-TW" sz="2000" dirty="0" smtClean="0"/>
          </a:p>
          <a:p>
            <a:pPr>
              <a:buNone/>
            </a:pPr>
            <a:endParaRPr lang="en-US" altLang="zh-TW" sz="2000" dirty="0" smtClean="0"/>
          </a:p>
          <a:p>
            <a:pPr>
              <a:buNone/>
            </a:pPr>
            <a:endParaRPr lang="en-US" altLang="zh-TW" sz="2000" dirty="0"/>
          </a:p>
          <a:p>
            <a:pPr>
              <a:buNone/>
            </a:pPr>
            <a:endParaRPr lang="en-US" altLang="zh-TW" sz="2000" dirty="0" smtClean="0"/>
          </a:p>
          <a:p>
            <a:pPr>
              <a:buNone/>
            </a:pPr>
            <a:endParaRPr lang="en-US" altLang="zh-TW" sz="2000" dirty="0" smtClean="0"/>
          </a:p>
          <a:p>
            <a:pPr>
              <a:buNone/>
            </a:pPr>
            <a:endParaRPr lang="zh-TW" altLang="en-US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789040"/>
            <a:ext cx="4162425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矩形 4"/>
          <p:cNvSpPr/>
          <p:nvPr/>
        </p:nvSpPr>
        <p:spPr>
          <a:xfrm>
            <a:off x="3743400" y="6525344"/>
            <a:ext cx="5400600" cy="219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zh-TW" sz="800" dirty="0" smtClean="0">
                <a:hlinkClick r:id="rId2"/>
              </a:rPr>
              <a:t>(https://vcs-subversion.acti.com/svn/SSPO/FWDesignSpec/trunk/InternalDocu/IEEE802.1x/IEEE802.1xDesignSpec.html</a:t>
            </a:r>
            <a:r>
              <a:rPr lang="en-US" altLang="zh-TW" sz="8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altLang="zh-TW" dirty="0" smtClean="0"/>
              <a:t>Step </a:t>
            </a:r>
            <a:r>
              <a:rPr lang="en-US" altLang="zh-TW" dirty="0" smtClean="0"/>
              <a:t>3-2: </a:t>
            </a:r>
            <a:r>
              <a:rPr lang="en-US" altLang="zh-TW" dirty="0" smtClean="0">
                <a:solidFill>
                  <a:schemeClr val="bg1"/>
                </a:solidFill>
              </a:rPr>
              <a:t>Configuring IEEE802.1x </a:t>
            </a:r>
            <a:endParaRPr lang="zh-TW" altLang="en-US" dirty="0">
              <a:solidFill>
                <a:schemeClr val="bg1"/>
              </a:solidFill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924944"/>
            <a:ext cx="6071930" cy="3478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文字方塊 16"/>
          <p:cNvSpPr txBox="1"/>
          <p:nvPr/>
        </p:nvSpPr>
        <p:spPr>
          <a:xfrm>
            <a:off x="5940152" y="393305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 smtClean="0">
                <a:solidFill>
                  <a:srgbClr val="FF0000"/>
                </a:solidFill>
              </a:rPr>
              <a:t> </a:t>
            </a:r>
            <a:r>
              <a:rPr lang="en-US" altLang="zh-TW" sz="1200" dirty="0" err="1" smtClean="0">
                <a:solidFill>
                  <a:srgbClr val="FF0000"/>
                </a:solidFill>
              </a:rPr>
              <a:t>acti</a:t>
            </a:r>
            <a:endParaRPr lang="en-US" altLang="zh-TW" sz="1200" dirty="0" smtClean="0">
              <a:solidFill>
                <a:srgbClr val="FF0000"/>
              </a:solidFill>
            </a:endParaRPr>
          </a:p>
          <a:p>
            <a:r>
              <a:rPr lang="en-US" altLang="zh-TW" sz="1200" dirty="0">
                <a:solidFill>
                  <a:srgbClr val="FF0000"/>
                </a:solidFill>
              </a:rPr>
              <a:t> </a:t>
            </a:r>
            <a:r>
              <a:rPr lang="en-US" altLang="zh-TW" sz="1200" dirty="0" smtClean="0">
                <a:solidFill>
                  <a:srgbClr val="FF0000"/>
                </a:solidFill>
              </a:rPr>
              <a:t>whatever</a:t>
            </a:r>
            <a:endParaRPr lang="zh-TW" altLang="en-US" sz="1200" dirty="0">
              <a:solidFill>
                <a:srgbClr val="FF0000"/>
              </a:solidFill>
            </a:endParaRP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04086"/>
            <a:ext cx="6768752" cy="76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矩形 19"/>
          <p:cNvSpPr/>
          <p:nvPr/>
        </p:nvSpPr>
        <p:spPr>
          <a:xfrm>
            <a:off x="611560" y="5877272"/>
            <a:ext cx="720080" cy="216024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矩形 22"/>
          <p:cNvSpPr/>
          <p:nvPr/>
        </p:nvSpPr>
        <p:spPr>
          <a:xfrm>
            <a:off x="1547664" y="6021288"/>
            <a:ext cx="79208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7" name="直線單箭頭接點 26"/>
          <p:cNvCxnSpPr>
            <a:stCxn id="20" idx="3"/>
            <a:endCxn id="28" idx="1"/>
          </p:cNvCxnSpPr>
          <p:nvPr/>
        </p:nvCxnSpPr>
        <p:spPr>
          <a:xfrm flipV="1">
            <a:off x="1331640" y="4401108"/>
            <a:ext cx="2160240" cy="1584176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3491880" y="4293096"/>
            <a:ext cx="1944216" cy="21602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2" name="直線單箭頭接點 31"/>
          <p:cNvCxnSpPr>
            <a:stCxn id="23" idx="3"/>
            <a:endCxn id="34" idx="1"/>
          </p:cNvCxnSpPr>
          <p:nvPr/>
        </p:nvCxnSpPr>
        <p:spPr>
          <a:xfrm flipV="1">
            <a:off x="2339752" y="4761148"/>
            <a:ext cx="1152128" cy="13681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3491880" y="4581128"/>
            <a:ext cx="1944216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6" name="向右箭號 35"/>
          <p:cNvSpPr/>
          <p:nvPr/>
        </p:nvSpPr>
        <p:spPr>
          <a:xfrm rot="10800000">
            <a:off x="5652120" y="4005064"/>
            <a:ext cx="216024" cy="144016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1" name="向右箭號 40"/>
          <p:cNvSpPr/>
          <p:nvPr/>
        </p:nvSpPr>
        <p:spPr>
          <a:xfrm rot="10800000">
            <a:off x="5652120" y="4221088"/>
            <a:ext cx="216024" cy="144016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700808"/>
            <a:ext cx="3495090" cy="852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文字方塊 48"/>
          <p:cNvSpPr txBox="1"/>
          <p:nvPr/>
        </p:nvSpPr>
        <p:spPr>
          <a:xfrm>
            <a:off x="4355976" y="1412776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/</a:t>
            </a:r>
            <a:r>
              <a:rPr lang="en-US" altLang="zh-TW" sz="1200" dirty="0" err="1" smtClean="0"/>
              <a:t>usr</a:t>
            </a:r>
            <a:r>
              <a:rPr lang="en-US" altLang="zh-TW" sz="1200" dirty="0" smtClean="0"/>
              <a:t>/local/etc/</a:t>
            </a:r>
            <a:r>
              <a:rPr lang="en-US" altLang="zh-TW" sz="1200" dirty="0" err="1" smtClean="0"/>
              <a:t>raddb</a:t>
            </a:r>
            <a:r>
              <a:rPr lang="en-US" altLang="zh-TW" sz="1200" dirty="0" smtClean="0"/>
              <a:t>/</a:t>
            </a:r>
            <a:r>
              <a:rPr lang="en-US" altLang="zh-TW" sz="1200" dirty="0" err="1" smtClean="0"/>
              <a:t>clients.conf</a:t>
            </a:r>
            <a:endParaRPr lang="zh-TW" altLang="en-US" sz="1200" dirty="0"/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68922" y="4725144"/>
            <a:ext cx="367507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矩形 51"/>
          <p:cNvSpPr/>
          <p:nvPr/>
        </p:nvSpPr>
        <p:spPr>
          <a:xfrm>
            <a:off x="5724128" y="2348880"/>
            <a:ext cx="792088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54" name="直線單箭頭接點 53"/>
          <p:cNvCxnSpPr>
            <a:stCxn id="52" idx="2"/>
          </p:cNvCxnSpPr>
          <p:nvPr/>
        </p:nvCxnSpPr>
        <p:spPr>
          <a:xfrm>
            <a:off x="6120172" y="2492896"/>
            <a:ext cx="36004" cy="15121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8028384" y="5373216"/>
            <a:ext cx="792088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59" name="直線單箭頭接點 58"/>
          <p:cNvCxnSpPr>
            <a:endCxn id="17" idx="2"/>
          </p:cNvCxnSpPr>
          <p:nvPr/>
        </p:nvCxnSpPr>
        <p:spPr>
          <a:xfrm flipH="1" flipV="1">
            <a:off x="6372200" y="4394721"/>
            <a:ext cx="1656184" cy="105050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63"/>
          <p:cNvSpPr/>
          <p:nvPr/>
        </p:nvSpPr>
        <p:spPr>
          <a:xfrm>
            <a:off x="4355976" y="5157192"/>
            <a:ext cx="864096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altLang="zh-TW" dirty="0" smtClean="0"/>
              <a:t>Step </a:t>
            </a:r>
            <a:r>
              <a:rPr lang="en-US" altLang="zh-TW" dirty="0" smtClean="0"/>
              <a:t>3-3: </a:t>
            </a:r>
            <a:r>
              <a:rPr lang="en-US" altLang="zh-TW" dirty="0" smtClean="0"/>
              <a:t>Save and Reboot</a:t>
            </a:r>
            <a:endParaRPr lang="zh-TW" altLang="en-US" dirty="0"/>
          </a:p>
        </p:txBody>
      </p:sp>
      <p:grpSp>
        <p:nvGrpSpPr>
          <p:cNvPr id="3" name="群組 2"/>
          <p:cNvGrpSpPr/>
          <p:nvPr/>
        </p:nvGrpSpPr>
        <p:grpSpPr>
          <a:xfrm>
            <a:off x="1979712" y="2060848"/>
            <a:ext cx="5042118" cy="3671406"/>
            <a:chOff x="180357" y="1484214"/>
            <a:chExt cx="2734746" cy="2089234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0357" y="1484214"/>
              <a:ext cx="2734746" cy="2089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向右箭號 4"/>
            <p:cNvSpPr/>
            <p:nvPr/>
          </p:nvSpPr>
          <p:spPr>
            <a:xfrm rot="16200000">
              <a:off x="1759260" y="2136078"/>
              <a:ext cx="381440" cy="360040"/>
            </a:xfrm>
            <a:prstGeom prst="rightArrow">
              <a:avLst/>
            </a:prstGeom>
            <a:solidFill>
              <a:srgbClr val="FF0000"/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516833" y="2492896"/>
              <a:ext cx="951060" cy="2101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dirty="0" smtClean="0"/>
                <a:t>Save and Reboot</a:t>
              </a:r>
              <a:endParaRPr lang="zh-TW" altLang="en-US" dirty="0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zh-TW" dirty="0" smtClean="0"/>
              <a:t>Step </a:t>
            </a:r>
            <a:r>
              <a:rPr lang="en-US" altLang="zh-TW" dirty="0" smtClean="0"/>
              <a:t>3-4: </a:t>
            </a:r>
            <a:r>
              <a:rPr lang="en-US" altLang="zh-TW" dirty="0" smtClean="0"/>
              <a:t>Attach IP camera to </a:t>
            </a:r>
            <a:br>
              <a:rPr lang="en-US" altLang="zh-TW" dirty="0" smtClean="0"/>
            </a:br>
            <a:r>
              <a:rPr lang="en-US" altLang="zh-TW" dirty="0" smtClean="0"/>
              <a:t>sub-network 192.168.1.x</a:t>
            </a:r>
            <a:endParaRPr lang="zh-TW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5445224"/>
            <a:ext cx="13430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群組 5"/>
          <p:cNvGrpSpPr/>
          <p:nvPr/>
        </p:nvGrpSpPr>
        <p:grpSpPr>
          <a:xfrm>
            <a:off x="1619672" y="3789040"/>
            <a:ext cx="6738738" cy="1512168"/>
            <a:chOff x="4499992" y="4725144"/>
            <a:chExt cx="4002434" cy="965038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99992" y="4725144"/>
              <a:ext cx="4002434" cy="9650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矩形 7"/>
            <p:cNvSpPr/>
            <p:nvPr/>
          </p:nvSpPr>
          <p:spPr>
            <a:xfrm>
              <a:off x="5436096" y="5013176"/>
              <a:ext cx="144016" cy="144016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580112" y="5157192"/>
              <a:ext cx="144016" cy="144016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cxnSp>
        <p:nvCxnSpPr>
          <p:cNvPr id="11" name="直線單箭頭接點 10"/>
          <p:cNvCxnSpPr>
            <a:stCxn id="5" idx="1"/>
          </p:cNvCxnSpPr>
          <p:nvPr/>
        </p:nvCxnSpPr>
        <p:spPr>
          <a:xfrm flipH="1" flipV="1">
            <a:off x="6228184" y="5877272"/>
            <a:ext cx="936104" cy="1562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419872" y="4437112"/>
            <a:ext cx="216024" cy="21602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矩形 12"/>
          <p:cNvSpPr/>
          <p:nvPr/>
        </p:nvSpPr>
        <p:spPr>
          <a:xfrm>
            <a:off x="4283968" y="4221088"/>
            <a:ext cx="216024" cy="21602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文字方塊 13"/>
          <p:cNvSpPr txBox="1"/>
          <p:nvPr/>
        </p:nvSpPr>
        <p:spPr>
          <a:xfrm>
            <a:off x="4499992" y="5733256"/>
            <a:ext cx="1728192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Ethernet switch</a:t>
            </a:r>
            <a:endParaRPr lang="zh-TW" altLang="en-US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4644008" y="609329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172.16.15.x</a:t>
            </a:r>
            <a:endParaRPr lang="zh-TW" altLang="en-US" dirty="0"/>
          </a:p>
        </p:txBody>
      </p:sp>
      <p:sp>
        <p:nvSpPr>
          <p:cNvPr id="16" name="文字方塊 15"/>
          <p:cNvSpPr txBox="1"/>
          <p:nvPr/>
        </p:nvSpPr>
        <p:spPr>
          <a:xfrm>
            <a:off x="7236296" y="616530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172.16.15.98</a:t>
            </a:r>
            <a:endParaRPr lang="zh-TW" altLang="en-US" dirty="0"/>
          </a:p>
        </p:txBody>
      </p:sp>
      <p:grpSp>
        <p:nvGrpSpPr>
          <p:cNvPr id="21" name="群組 20"/>
          <p:cNvGrpSpPr/>
          <p:nvPr/>
        </p:nvGrpSpPr>
        <p:grpSpPr>
          <a:xfrm>
            <a:off x="6588224" y="5733256"/>
            <a:ext cx="360040" cy="288032"/>
            <a:chOff x="5508104" y="2492896"/>
            <a:chExt cx="360040" cy="360040"/>
          </a:xfrm>
        </p:grpSpPr>
        <p:cxnSp>
          <p:nvCxnSpPr>
            <p:cNvPr id="18" name="直線接點 17"/>
            <p:cNvCxnSpPr/>
            <p:nvPr/>
          </p:nvCxnSpPr>
          <p:spPr>
            <a:xfrm>
              <a:off x="5508104" y="2492896"/>
              <a:ext cx="360040" cy="36004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 flipH="1">
              <a:off x="5508104" y="2492896"/>
              <a:ext cx="360040" cy="36004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直線單箭頭接點 22"/>
          <p:cNvCxnSpPr/>
          <p:nvPr/>
        </p:nvCxnSpPr>
        <p:spPr>
          <a:xfrm flipH="1" flipV="1">
            <a:off x="3419872" y="4365105"/>
            <a:ext cx="3744416" cy="1296143"/>
          </a:xfrm>
          <a:prstGeom prst="straightConnector1">
            <a:avLst/>
          </a:prstGeom>
          <a:ln w="38100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3203848" y="4221088"/>
            <a:ext cx="216024" cy="21602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26" name="群組 25"/>
          <p:cNvGrpSpPr/>
          <p:nvPr/>
        </p:nvGrpSpPr>
        <p:grpSpPr>
          <a:xfrm>
            <a:off x="7812360" y="6165304"/>
            <a:ext cx="360040" cy="288032"/>
            <a:chOff x="5508104" y="2492896"/>
            <a:chExt cx="360040" cy="360040"/>
          </a:xfrm>
        </p:grpSpPr>
        <p:cxnSp>
          <p:nvCxnSpPr>
            <p:cNvPr id="27" name="直線接點 26"/>
            <p:cNvCxnSpPr/>
            <p:nvPr/>
          </p:nvCxnSpPr>
          <p:spPr>
            <a:xfrm>
              <a:off x="5508104" y="2492896"/>
              <a:ext cx="360040" cy="36004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接點 27"/>
            <p:cNvCxnSpPr/>
            <p:nvPr/>
          </p:nvCxnSpPr>
          <p:spPr>
            <a:xfrm flipH="1">
              <a:off x="5508104" y="2492896"/>
              <a:ext cx="360040" cy="36004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字方塊 28"/>
          <p:cNvSpPr txBox="1"/>
          <p:nvPr/>
        </p:nvSpPr>
        <p:spPr>
          <a:xfrm>
            <a:off x="7236296" y="64886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192.168.1.98</a:t>
            </a:r>
            <a:endParaRPr lang="zh-TW" altLang="en-US" dirty="0"/>
          </a:p>
        </p:txBody>
      </p:sp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1772816"/>
            <a:ext cx="3456386" cy="1917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矩形 30"/>
          <p:cNvSpPr/>
          <p:nvPr/>
        </p:nvSpPr>
        <p:spPr>
          <a:xfrm>
            <a:off x="4572000" y="2996952"/>
            <a:ext cx="259228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2" name="矩形 31"/>
          <p:cNvSpPr/>
          <p:nvPr/>
        </p:nvSpPr>
        <p:spPr>
          <a:xfrm>
            <a:off x="3635896" y="3429000"/>
            <a:ext cx="936104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3" name="文字方塊 32"/>
          <p:cNvSpPr txBox="1"/>
          <p:nvPr/>
        </p:nvSpPr>
        <p:spPr>
          <a:xfrm>
            <a:off x="3707904" y="1484784"/>
            <a:ext cx="1619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192.168.1.1</a:t>
            </a:r>
            <a:endParaRPr lang="zh-TW" altLang="en-US" dirty="0"/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5013176"/>
            <a:ext cx="1141274" cy="962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文字方塊 34"/>
          <p:cNvSpPr txBox="1"/>
          <p:nvPr/>
        </p:nvSpPr>
        <p:spPr>
          <a:xfrm>
            <a:off x="0" y="4797152"/>
            <a:ext cx="1619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192.168.1.10</a:t>
            </a:r>
            <a:endParaRPr lang="zh-TW" altLang="en-US" dirty="0"/>
          </a:p>
        </p:txBody>
      </p:sp>
      <p:pic>
        <p:nvPicPr>
          <p:cNvPr id="3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5949280"/>
            <a:ext cx="868560" cy="174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9" name="直線接點 38"/>
          <p:cNvCxnSpPr/>
          <p:nvPr/>
        </p:nvCxnSpPr>
        <p:spPr>
          <a:xfrm flipV="1">
            <a:off x="1464802" y="4545124"/>
            <a:ext cx="1955070" cy="949238"/>
          </a:xfrm>
          <a:prstGeom prst="line">
            <a:avLst/>
          </a:prstGeom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2780928"/>
            <a:ext cx="1259534" cy="115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3861048"/>
            <a:ext cx="1560462" cy="381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文字方塊 42"/>
          <p:cNvSpPr txBox="1"/>
          <p:nvPr/>
        </p:nvSpPr>
        <p:spPr>
          <a:xfrm>
            <a:off x="0" y="2492896"/>
            <a:ext cx="1619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192.168.1.105</a:t>
            </a:r>
            <a:endParaRPr lang="zh-TW" altLang="en-US" dirty="0"/>
          </a:p>
        </p:txBody>
      </p:sp>
      <p:cxnSp>
        <p:nvCxnSpPr>
          <p:cNvPr id="44" name="直線單箭頭接點 43"/>
          <p:cNvCxnSpPr/>
          <p:nvPr/>
        </p:nvCxnSpPr>
        <p:spPr>
          <a:xfrm>
            <a:off x="1655070" y="3358505"/>
            <a:ext cx="2628898" cy="86258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altLang="zh-TW" dirty="0" smtClean="0"/>
              <a:t>Step </a:t>
            </a:r>
            <a:r>
              <a:rPr lang="en-US" altLang="zh-TW" dirty="0" smtClean="0"/>
              <a:t>3-5: </a:t>
            </a:r>
            <a:r>
              <a:rPr lang="en-US" altLang="zh-TW" dirty="0" smtClean="0"/>
              <a:t>Getting Video and Audio  </a:t>
            </a:r>
            <a:endParaRPr lang="zh-TW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628800"/>
            <a:ext cx="5196160" cy="5029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字方塊 13"/>
          <p:cNvSpPr txBox="1"/>
          <p:nvPr/>
        </p:nvSpPr>
        <p:spPr>
          <a:xfrm>
            <a:off x="4139952" y="4365104"/>
            <a:ext cx="4824536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800" dirty="0" smtClean="0"/>
              <a:t>Congratulations!!</a:t>
            </a:r>
          </a:p>
          <a:p>
            <a:r>
              <a:rPr lang="en-US" altLang="zh-TW" sz="2800" dirty="0" smtClean="0"/>
              <a:t>Your 802.1x network works fine.  </a:t>
            </a:r>
            <a:endParaRPr lang="zh-TW" altLang="en-US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Reference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hlinkClick r:id="rId2"/>
              </a:rPr>
              <a:t>https://vcs-subversion.acti.com/svn/SSPO/FWDesignSpec/trunk/InternalDocu/IEEE802.1x/IEEE802.1xDesignSpec.html</a:t>
            </a:r>
            <a:endParaRPr lang="en-US" altLang="zh-TW" dirty="0" smtClean="0">
              <a:hlinkClick r:id="rId3"/>
            </a:endParaRPr>
          </a:p>
          <a:p>
            <a:r>
              <a:rPr lang="en-US" altLang="zh-TW" dirty="0" smtClean="0">
                <a:hlinkClick r:id="rId3"/>
              </a:rPr>
              <a:t>http://en.wikipedia.org/wiki/IEEE_802.1X</a:t>
            </a:r>
            <a:endParaRPr lang="en-US" altLang="zh-TW" dirty="0" smtClean="0"/>
          </a:p>
          <a:p>
            <a:r>
              <a:rPr lang="en-US" altLang="zh-TW" dirty="0" smtClean="0">
                <a:hlinkClick r:id="rId4"/>
              </a:rPr>
              <a:t>http://freeradius.org/</a:t>
            </a:r>
            <a:endParaRPr lang="en-US" altLang="zh-TW" dirty="0" smtClean="0"/>
          </a:p>
          <a:p>
            <a:r>
              <a:rPr lang="en-US" altLang="zh-TW" dirty="0" smtClean="0">
                <a:hlinkClick r:id="rId5"/>
              </a:rPr>
              <a:t>http://open1x.sourceforge.net/</a:t>
            </a:r>
            <a:endParaRPr lang="en-US" altLang="zh-TW" dirty="0" smtClean="0"/>
          </a:p>
          <a:p>
            <a:r>
              <a:rPr lang="en-US" altLang="zh-TW" dirty="0" smtClean="0">
                <a:hlinkClick r:id="rId6"/>
              </a:rPr>
              <a:t>http://www.openssl.org/</a:t>
            </a:r>
            <a:endParaRPr lang="en-US" altLang="zh-TW" dirty="0" smtClean="0"/>
          </a:p>
          <a:p>
            <a:pPr>
              <a:buNone/>
            </a:pPr>
            <a:endParaRPr lang="zh-TW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2376264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altLang="zh-TW" dirty="0" smtClean="0"/>
              <a:t>Steps 1:</a:t>
            </a:r>
            <a:br>
              <a:rPr lang="en-US" altLang="zh-TW" dirty="0" smtClean="0"/>
            </a:br>
            <a:r>
              <a:rPr lang="en-US" altLang="zh-TW" dirty="0" smtClean="0"/>
              <a:t>Configuring </a:t>
            </a:r>
            <a:r>
              <a:rPr lang="en-US" altLang="zh-TW" dirty="0" err="1" smtClean="0"/>
              <a:t>ZyXEL</a:t>
            </a:r>
            <a:r>
              <a:rPr lang="en-US" altLang="zh-TW" dirty="0" smtClean="0"/>
              <a:t> ES-2024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zh-TW" dirty="0" smtClean="0"/>
              <a:t>Step 1-1: Hardware connections</a:t>
            </a:r>
            <a:endParaRPr lang="zh-TW" alt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9824" y="4653136"/>
            <a:ext cx="13430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1072" y="1988840"/>
            <a:ext cx="1259534" cy="115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9064" y="4221088"/>
            <a:ext cx="1141274" cy="962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群組 5"/>
          <p:cNvGrpSpPr/>
          <p:nvPr/>
        </p:nvGrpSpPr>
        <p:grpSpPr>
          <a:xfrm>
            <a:off x="2015208" y="2996952"/>
            <a:ext cx="6738738" cy="1512168"/>
            <a:chOff x="4499992" y="4725144"/>
            <a:chExt cx="4002434" cy="965038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499992" y="4725144"/>
              <a:ext cx="4002434" cy="9650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矩形 7"/>
            <p:cNvSpPr/>
            <p:nvPr/>
          </p:nvSpPr>
          <p:spPr>
            <a:xfrm>
              <a:off x="5436096" y="5013176"/>
              <a:ext cx="144016" cy="144016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580112" y="5157192"/>
              <a:ext cx="144016" cy="144016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cxnSp>
        <p:nvCxnSpPr>
          <p:cNvPr id="11" name="直線接點 10"/>
          <p:cNvCxnSpPr>
            <a:stCxn id="9220" idx="3"/>
            <a:endCxn id="42" idx="1"/>
          </p:cNvCxnSpPr>
          <p:nvPr/>
        </p:nvCxnSpPr>
        <p:spPr>
          <a:xfrm flipV="1">
            <a:off x="1860338" y="3753036"/>
            <a:ext cx="1955070" cy="949238"/>
          </a:xfrm>
          <a:prstGeom prst="line">
            <a:avLst/>
          </a:prstGeom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>
            <a:stCxn id="9219" idx="3"/>
          </p:cNvCxnSpPr>
          <p:nvPr/>
        </p:nvCxnSpPr>
        <p:spPr>
          <a:xfrm>
            <a:off x="2050606" y="2566417"/>
            <a:ext cx="2628898" cy="86258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單箭頭接點 16"/>
          <p:cNvCxnSpPr>
            <a:stCxn id="9218" idx="1"/>
          </p:cNvCxnSpPr>
          <p:nvPr/>
        </p:nvCxnSpPr>
        <p:spPr>
          <a:xfrm flipH="1">
            <a:off x="5364088" y="5100811"/>
            <a:ext cx="2195736" cy="92047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3068960"/>
            <a:ext cx="1560462" cy="381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文字方塊 38"/>
          <p:cNvSpPr txBox="1"/>
          <p:nvPr/>
        </p:nvSpPr>
        <p:spPr>
          <a:xfrm>
            <a:off x="395536" y="1700808"/>
            <a:ext cx="1619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192.168.1.105</a:t>
            </a:r>
            <a:endParaRPr lang="zh-TW" altLang="en-US" dirty="0"/>
          </a:p>
        </p:txBody>
      </p:sp>
      <p:sp>
        <p:nvSpPr>
          <p:cNvPr id="40" name="文字方塊 39"/>
          <p:cNvSpPr txBox="1"/>
          <p:nvPr/>
        </p:nvSpPr>
        <p:spPr>
          <a:xfrm>
            <a:off x="395536" y="4005064"/>
            <a:ext cx="1619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192.168.1.10</a:t>
            </a:r>
            <a:endParaRPr lang="zh-TW" altLang="en-US" dirty="0"/>
          </a:p>
        </p:txBody>
      </p:sp>
      <p:sp>
        <p:nvSpPr>
          <p:cNvPr id="42" name="矩形 41"/>
          <p:cNvSpPr/>
          <p:nvPr/>
        </p:nvSpPr>
        <p:spPr>
          <a:xfrm>
            <a:off x="3815408" y="3645024"/>
            <a:ext cx="216024" cy="21602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3" name="矩形 42"/>
          <p:cNvSpPr/>
          <p:nvPr/>
        </p:nvSpPr>
        <p:spPr>
          <a:xfrm>
            <a:off x="4679504" y="3429000"/>
            <a:ext cx="216024" cy="21602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7" name="文字方塊 46"/>
          <p:cNvSpPr txBox="1"/>
          <p:nvPr/>
        </p:nvSpPr>
        <p:spPr>
          <a:xfrm>
            <a:off x="395536" y="5229200"/>
            <a:ext cx="2843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</a:rPr>
              <a:t>Cannot get a/v data from 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IP Camera at  this </a:t>
            </a:r>
            <a:r>
              <a:rPr lang="en-US" altLang="zh-TW" dirty="0" err="1" smtClean="0">
                <a:solidFill>
                  <a:srgbClr val="FF0000"/>
                </a:solidFill>
              </a:rPr>
              <a:t>monent</a:t>
            </a:r>
            <a:r>
              <a:rPr lang="en-US" altLang="zh-TW" dirty="0">
                <a:solidFill>
                  <a:srgbClr val="FF0000"/>
                </a:solidFill>
              </a:rPr>
              <a:t> </a:t>
            </a:r>
            <a:r>
              <a:rPr lang="en-US" altLang="zh-TW" dirty="0" smtClean="0">
                <a:solidFill>
                  <a:srgbClr val="FF0000"/>
                </a:solidFill>
              </a:rPr>
              <a:t>!!</a:t>
            </a:r>
            <a:endParaRPr lang="zh-TW" altLang="en-US" dirty="0">
              <a:solidFill>
                <a:srgbClr val="FF0000"/>
              </a:solidFill>
            </a:endParaRPr>
          </a:p>
        </p:txBody>
      </p:sp>
      <p:pic>
        <p:nvPicPr>
          <p:cNvPr id="58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5085184"/>
            <a:ext cx="868560" cy="174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文字方塊 64"/>
          <p:cNvSpPr txBox="1"/>
          <p:nvPr/>
        </p:nvSpPr>
        <p:spPr>
          <a:xfrm>
            <a:off x="4499992" y="6021288"/>
            <a:ext cx="1728192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Ethernet switch</a:t>
            </a:r>
            <a:endParaRPr lang="zh-TW" altLang="en-US" dirty="0"/>
          </a:p>
        </p:txBody>
      </p:sp>
      <p:sp>
        <p:nvSpPr>
          <p:cNvPr id="66" name="文字方塊 65"/>
          <p:cNvSpPr txBox="1"/>
          <p:nvPr/>
        </p:nvSpPr>
        <p:spPr>
          <a:xfrm>
            <a:off x="4067944" y="566124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172.16.15.x</a:t>
            </a:r>
            <a:endParaRPr lang="zh-TW" altLang="en-US" dirty="0"/>
          </a:p>
        </p:txBody>
      </p:sp>
      <p:sp>
        <p:nvSpPr>
          <p:cNvPr id="67" name="文字方塊 66"/>
          <p:cNvSpPr txBox="1"/>
          <p:nvPr/>
        </p:nvSpPr>
        <p:spPr>
          <a:xfrm>
            <a:off x="7631832" y="544522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172.16.15.98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altLang="zh-TW" dirty="0" smtClean="0"/>
              <a:t>Step 1-2: Use IE browser to connect to configuration page of </a:t>
            </a:r>
            <a:r>
              <a:rPr lang="en-US" altLang="zh-TW" dirty="0" err="1" smtClean="0"/>
              <a:t>ZyXEL</a:t>
            </a:r>
            <a:r>
              <a:rPr lang="en-US" altLang="zh-TW" dirty="0" smtClean="0"/>
              <a:t> ES-2024.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IP: 192.168.1.1 (factory default)</a:t>
            </a:r>
          </a:p>
          <a:p>
            <a:r>
              <a:rPr lang="en-US" altLang="zh-TW" dirty="0" smtClean="0"/>
              <a:t>ID/Password: admin/1234</a:t>
            </a:r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862698"/>
            <a:ext cx="7102758" cy="3995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1619672" y="2780928"/>
            <a:ext cx="1080120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矩形 5"/>
          <p:cNvSpPr/>
          <p:nvPr/>
        </p:nvSpPr>
        <p:spPr>
          <a:xfrm>
            <a:off x="4139952" y="4941168"/>
            <a:ext cx="2232248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8" name="直線單箭頭接點 7"/>
          <p:cNvCxnSpPr>
            <a:stCxn id="5" idx="2"/>
          </p:cNvCxnSpPr>
          <p:nvPr/>
        </p:nvCxnSpPr>
        <p:spPr>
          <a:xfrm>
            <a:off x="2159732" y="3140968"/>
            <a:ext cx="1980220" cy="20162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zh-TW" dirty="0" smtClean="0"/>
              <a:t>Step 1-3: Configuring Port Authentication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628800"/>
            <a:ext cx="6974744" cy="392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0" y="3717032"/>
            <a:ext cx="864096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1115616" y="2852936"/>
            <a:ext cx="1224136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0" name="直線單箭頭接點 9"/>
          <p:cNvCxnSpPr>
            <a:stCxn id="5" idx="3"/>
            <a:endCxn id="8" idx="2"/>
          </p:cNvCxnSpPr>
          <p:nvPr/>
        </p:nvCxnSpPr>
        <p:spPr>
          <a:xfrm flipV="1">
            <a:off x="864096" y="2996952"/>
            <a:ext cx="863588" cy="79208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4892" y="2982876"/>
            <a:ext cx="6889108" cy="3875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直線單箭頭接點 12"/>
          <p:cNvCxnSpPr>
            <a:stCxn id="8" idx="2"/>
            <a:endCxn id="16" idx="0"/>
          </p:cNvCxnSpPr>
          <p:nvPr/>
        </p:nvCxnSpPr>
        <p:spPr>
          <a:xfrm>
            <a:off x="1727684" y="2996952"/>
            <a:ext cx="1944216" cy="144016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2843808" y="4437112"/>
            <a:ext cx="165618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文字方塊 20"/>
          <p:cNvSpPr txBox="1"/>
          <p:nvPr/>
        </p:nvSpPr>
        <p:spPr>
          <a:xfrm>
            <a:off x="4283968" y="5589240"/>
            <a:ext cx="4717032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rgbClr val="0070C0"/>
                </a:solidFill>
              </a:rPr>
              <a:t>Enable which port you would like to connect 802.1x supplicant(Device/</a:t>
            </a:r>
            <a:r>
              <a:rPr lang="en-US" altLang="zh-TW" dirty="0" err="1" smtClean="0">
                <a:solidFill>
                  <a:srgbClr val="0070C0"/>
                </a:solidFill>
              </a:rPr>
              <a:t>Ip</a:t>
            </a:r>
            <a:r>
              <a:rPr lang="en-US" altLang="zh-TW" dirty="0" smtClean="0">
                <a:solidFill>
                  <a:srgbClr val="0070C0"/>
                </a:solidFill>
              </a:rPr>
              <a:t> Camera)</a:t>
            </a:r>
            <a:endParaRPr lang="zh-TW" altLang="en-US" dirty="0">
              <a:solidFill>
                <a:srgbClr val="0070C0"/>
              </a:solidFill>
            </a:endParaRPr>
          </a:p>
        </p:txBody>
      </p:sp>
      <p:grpSp>
        <p:nvGrpSpPr>
          <p:cNvPr id="48" name="群組 47"/>
          <p:cNvGrpSpPr/>
          <p:nvPr/>
        </p:nvGrpSpPr>
        <p:grpSpPr>
          <a:xfrm>
            <a:off x="5940152" y="4869160"/>
            <a:ext cx="2706290" cy="532990"/>
            <a:chOff x="4499992" y="4725144"/>
            <a:chExt cx="4002434" cy="965038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99992" y="4725144"/>
              <a:ext cx="4002434" cy="965038"/>
            </a:xfrm>
            <a:prstGeom prst="rect">
              <a:avLst/>
            </a:prstGeom>
            <a:ln>
              <a:solidFill>
                <a:srgbClr val="00B050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0" name="矩形 29"/>
            <p:cNvSpPr/>
            <p:nvPr/>
          </p:nvSpPr>
          <p:spPr>
            <a:xfrm>
              <a:off x="5436096" y="5013176"/>
              <a:ext cx="144016" cy="144016"/>
            </a:xfrm>
            <a:prstGeom prst="rect">
              <a:avLst/>
            </a:prstGeom>
            <a:no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5580112" y="5157192"/>
              <a:ext cx="144016" cy="144016"/>
            </a:xfrm>
            <a:prstGeom prst="rect">
              <a:avLst/>
            </a:prstGeom>
            <a:no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cxnSp>
        <p:nvCxnSpPr>
          <p:cNvPr id="35" name="直線單箭頭接點 34"/>
          <p:cNvCxnSpPr>
            <a:stCxn id="16" idx="2"/>
            <a:endCxn id="55" idx="0"/>
          </p:cNvCxnSpPr>
          <p:nvPr/>
        </p:nvCxnSpPr>
        <p:spPr>
          <a:xfrm flipH="1">
            <a:off x="3491880" y="4653136"/>
            <a:ext cx="180020" cy="172819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0" y="2780928"/>
            <a:ext cx="864096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43" name="直線單箭頭接點 42"/>
          <p:cNvCxnSpPr>
            <a:stCxn id="38" idx="2"/>
            <a:endCxn id="5" idx="0"/>
          </p:cNvCxnSpPr>
          <p:nvPr/>
        </p:nvCxnSpPr>
        <p:spPr>
          <a:xfrm>
            <a:off x="432048" y="2924944"/>
            <a:ext cx="0" cy="79208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>
            <a:off x="6804248" y="3501008"/>
            <a:ext cx="36004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46" name="直線單箭頭接點 45"/>
          <p:cNvCxnSpPr>
            <a:stCxn id="55" idx="3"/>
          </p:cNvCxnSpPr>
          <p:nvPr/>
        </p:nvCxnSpPr>
        <p:spPr>
          <a:xfrm flipV="1">
            <a:off x="3635896" y="3861048"/>
            <a:ext cx="3816424" cy="262829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>
            <a:off x="3347864" y="6381328"/>
            <a:ext cx="28803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60" name="直線單箭頭接點 59"/>
          <p:cNvCxnSpPr>
            <a:stCxn id="16" idx="3"/>
            <a:endCxn id="30" idx="1"/>
          </p:cNvCxnSpPr>
          <p:nvPr/>
        </p:nvCxnSpPr>
        <p:spPr>
          <a:xfrm>
            <a:off x="4499992" y="4545124"/>
            <a:ext cx="2073117" cy="522886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3" name="文字方塊 62"/>
          <p:cNvSpPr txBox="1"/>
          <p:nvPr/>
        </p:nvSpPr>
        <p:spPr>
          <a:xfrm>
            <a:off x="7308304" y="450912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b="1" dirty="0" smtClean="0">
                <a:solidFill>
                  <a:srgbClr val="00B050"/>
                </a:solidFill>
              </a:rPr>
              <a:t>Front Panel</a:t>
            </a:r>
            <a:endParaRPr lang="zh-TW" altLang="en-US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zh-TW" dirty="0" smtClean="0"/>
              <a:t>Step 1-4: Configuring Radius Server Setup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grpSp>
        <p:nvGrpSpPr>
          <p:cNvPr id="16" name="群組 15"/>
          <p:cNvGrpSpPr/>
          <p:nvPr/>
        </p:nvGrpSpPr>
        <p:grpSpPr>
          <a:xfrm>
            <a:off x="107504" y="1484784"/>
            <a:ext cx="8278888" cy="4616370"/>
            <a:chOff x="323528" y="2132856"/>
            <a:chExt cx="8278888" cy="4616370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2132856"/>
              <a:ext cx="8206880" cy="461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矩形 7"/>
            <p:cNvSpPr/>
            <p:nvPr/>
          </p:nvSpPr>
          <p:spPr>
            <a:xfrm>
              <a:off x="323528" y="3501008"/>
              <a:ext cx="1008112" cy="1440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23528" y="4941168"/>
              <a:ext cx="936104" cy="1440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547664" y="3573016"/>
              <a:ext cx="1440160" cy="1440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2" name="直線單箭頭接點 11"/>
            <p:cNvCxnSpPr/>
            <p:nvPr/>
          </p:nvCxnSpPr>
          <p:spPr>
            <a:xfrm>
              <a:off x="395536" y="3717032"/>
              <a:ext cx="72008" cy="122413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單箭頭接點 13"/>
            <p:cNvCxnSpPr>
              <a:stCxn id="9" idx="3"/>
            </p:cNvCxnSpPr>
            <p:nvPr/>
          </p:nvCxnSpPr>
          <p:spPr>
            <a:xfrm flipV="1">
              <a:off x="1259632" y="3717032"/>
              <a:ext cx="432048" cy="1296144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1628" y="3162742"/>
            <a:ext cx="6652372" cy="3695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17"/>
          <p:cNvSpPr/>
          <p:nvPr/>
        </p:nvSpPr>
        <p:spPr>
          <a:xfrm>
            <a:off x="3419872" y="5013176"/>
            <a:ext cx="244827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矩形 18"/>
          <p:cNvSpPr/>
          <p:nvPr/>
        </p:nvSpPr>
        <p:spPr>
          <a:xfrm>
            <a:off x="8604448" y="4293096"/>
            <a:ext cx="36004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1" name="直線單箭頭接點 20"/>
          <p:cNvCxnSpPr>
            <a:stCxn id="10" idx="3"/>
            <a:endCxn id="18" idx="0"/>
          </p:cNvCxnSpPr>
          <p:nvPr/>
        </p:nvCxnSpPr>
        <p:spPr>
          <a:xfrm>
            <a:off x="2771800" y="2996952"/>
            <a:ext cx="1872208" cy="20162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單箭頭接點 22"/>
          <p:cNvCxnSpPr>
            <a:stCxn id="51" idx="3"/>
            <a:endCxn id="19" idx="1"/>
          </p:cNvCxnSpPr>
          <p:nvPr/>
        </p:nvCxnSpPr>
        <p:spPr>
          <a:xfrm flipV="1">
            <a:off x="5004048" y="4401108"/>
            <a:ext cx="3600400" cy="12961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字方塊 37"/>
          <p:cNvSpPr txBox="1"/>
          <p:nvPr/>
        </p:nvSpPr>
        <p:spPr>
          <a:xfrm>
            <a:off x="6335688" y="5445224"/>
            <a:ext cx="2808312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dirty="0" err="1" smtClean="0"/>
              <a:t>Assgined</a:t>
            </a:r>
            <a:r>
              <a:rPr lang="en-US" altLang="zh-TW" dirty="0" smtClean="0"/>
              <a:t> IP address, port number and shared secret of Radius Server</a:t>
            </a:r>
            <a:endParaRPr lang="zh-TW" altLang="en-US" dirty="0"/>
          </a:p>
        </p:txBody>
      </p:sp>
      <p:sp>
        <p:nvSpPr>
          <p:cNvPr id="51" name="矩形 50"/>
          <p:cNvSpPr/>
          <p:nvPr/>
        </p:nvSpPr>
        <p:spPr>
          <a:xfrm>
            <a:off x="4644008" y="5589240"/>
            <a:ext cx="36004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53" name="直線單箭頭接點 52"/>
          <p:cNvCxnSpPr>
            <a:stCxn id="18" idx="2"/>
            <a:endCxn id="51" idx="0"/>
          </p:cNvCxnSpPr>
          <p:nvPr/>
        </p:nvCxnSpPr>
        <p:spPr>
          <a:xfrm>
            <a:off x="4644008" y="5301208"/>
            <a:ext cx="18002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altLang="zh-TW" dirty="0" smtClean="0"/>
              <a:t>Step 1-5: Configuring AAA Setup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grpSp>
        <p:nvGrpSpPr>
          <p:cNvPr id="5" name="群組 4"/>
          <p:cNvGrpSpPr/>
          <p:nvPr/>
        </p:nvGrpSpPr>
        <p:grpSpPr>
          <a:xfrm>
            <a:off x="107504" y="1484784"/>
            <a:ext cx="8278888" cy="4616370"/>
            <a:chOff x="323528" y="2132856"/>
            <a:chExt cx="8278888" cy="461637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2132856"/>
              <a:ext cx="8206880" cy="461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矩形 6"/>
            <p:cNvSpPr/>
            <p:nvPr/>
          </p:nvSpPr>
          <p:spPr>
            <a:xfrm>
              <a:off x="323528" y="3501008"/>
              <a:ext cx="1008112" cy="1440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323528" y="4941168"/>
              <a:ext cx="936104" cy="1440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547664" y="3717032"/>
              <a:ext cx="1440160" cy="1440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0" name="直線單箭頭接點 9"/>
            <p:cNvCxnSpPr/>
            <p:nvPr/>
          </p:nvCxnSpPr>
          <p:spPr>
            <a:xfrm>
              <a:off x="395536" y="3717032"/>
              <a:ext cx="72008" cy="122413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單箭頭接點 10"/>
            <p:cNvCxnSpPr>
              <a:stCxn id="8" idx="3"/>
              <a:endCxn id="9" idx="2"/>
            </p:cNvCxnSpPr>
            <p:nvPr/>
          </p:nvCxnSpPr>
          <p:spPr>
            <a:xfrm flipV="1">
              <a:off x="1259632" y="3861048"/>
              <a:ext cx="1008112" cy="115212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4670" y="3492466"/>
            <a:ext cx="6309330" cy="3365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/>
          <p:nvPr/>
        </p:nvSpPr>
        <p:spPr>
          <a:xfrm>
            <a:off x="3923928" y="5445224"/>
            <a:ext cx="187220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矩形 15"/>
          <p:cNvSpPr/>
          <p:nvPr/>
        </p:nvSpPr>
        <p:spPr>
          <a:xfrm>
            <a:off x="3851920" y="4941168"/>
            <a:ext cx="129614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9" name="直線單箭頭接點 18"/>
          <p:cNvCxnSpPr>
            <a:endCxn id="16" idx="0"/>
          </p:cNvCxnSpPr>
          <p:nvPr/>
        </p:nvCxnSpPr>
        <p:spPr>
          <a:xfrm>
            <a:off x="2339752" y="3212976"/>
            <a:ext cx="2160240" cy="172819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單箭頭接點 20"/>
          <p:cNvCxnSpPr>
            <a:stCxn id="16" idx="2"/>
            <a:endCxn id="14" idx="0"/>
          </p:cNvCxnSpPr>
          <p:nvPr/>
        </p:nvCxnSpPr>
        <p:spPr>
          <a:xfrm>
            <a:off x="4499992" y="5157192"/>
            <a:ext cx="360040" cy="28803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單箭頭接點 24"/>
          <p:cNvCxnSpPr>
            <a:endCxn id="30" idx="0"/>
          </p:cNvCxnSpPr>
          <p:nvPr/>
        </p:nvCxnSpPr>
        <p:spPr>
          <a:xfrm>
            <a:off x="4896036" y="5661248"/>
            <a:ext cx="144016" cy="100811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8316416" y="4437112"/>
            <a:ext cx="504056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0" name="矩形 29"/>
          <p:cNvSpPr/>
          <p:nvPr/>
        </p:nvSpPr>
        <p:spPr>
          <a:xfrm>
            <a:off x="4860032" y="6669360"/>
            <a:ext cx="360040" cy="1886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7" name="直線單箭頭接點 26"/>
          <p:cNvCxnSpPr>
            <a:stCxn id="30" idx="3"/>
            <a:endCxn id="29" idx="2"/>
          </p:cNvCxnSpPr>
          <p:nvPr/>
        </p:nvCxnSpPr>
        <p:spPr>
          <a:xfrm flipV="1">
            <a:off x="5220072" y="4797152"/>
            <a:ext cx="3348372" cy="196652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字方塊 45"/>
          <p:cNvSpPr txBox="1"/>
          <p:nvPr/>
        </p:nvSpPr>
        <p:spPr>
          <a:xfrm>
            <a:off x="3203848" y="3068960"/>
            <a:ext cx="2592288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/>
              <a:t>Select menu as below !!</a:t>
            </a:r>
            <a:endParaRPr lang="zh-TW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72819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zh-TW" dirty="0" smtClean="0"/>
              <a:t>Step 2:</a:t>
            </a:r>
            <a:br>
              <a:rPr lang="en-US" altLang="zh-TW" dirty="0" smtClean="0"/>
            </a:br>
            <a:r>
              <a:rPr lang="en-US" altLang="zh-TW" dirty="0" smtClean="0"/>
              <a:t>Building RADIUS Server</a:t>
            </a:r>
            <a:br>
              <a:rPr lang="en-US" altLang="zh-TW" dirty="0" smtClean="0"/>
            </a:b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1884</TotalTime>
  <Words>777</Words>
  <Application>Microsoft Office PowerPoint</Application>
  <PresentationFormat>如螢幕大小 (4:3)</PresentationFormat>
  <Paragraphs>151</Paragraphs>
  <Slides>24</Slides>
  <Notes>3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24</vt:i4>
      </vt:variant>
    </vt:vector>
  </HeadingPairs>
  <TitlesOfParts>
    <vt:vector size="25" baseType="lpstr">
      <vt:lpstr>Office 佈景主題</vt:lpstr>
      <vt:lpstr>Building 802.1x Network in ACTi</vt:lpstr>
      <vt:lpstr>Overivew</vt:lpstr>
      <vt:lpstr>Steps 1: Configuring ZyXEL ES-2024</vt:lpstr>
      <vt:lpstr>Step 1-1: Hardware connections</vt:lpstr>
      <vt:lpstr>Step 1-2: Use IE browser to connect to configuration page of ZyXEL ES-2024.</vt:lpstr>
      <vt:lpstr>Step 1-3: Configuring Port Authentication</vt:lpstr>
      <vt:lpstr>Step 1-4: Configuring Radius Server Setup</vt:lpstr>
      <vt:lpstr>Step 1-5: Configuring AAA Setup</vt:lpstr>
      <vt:lpstr>Step 2: Building RADIUS Server </vt:lpstr>
      <vt:lpstr>Step 2-1: Download source tarball</vt:lpstr>
      <vt:lpstr>Step 2-2: Compiling and Installing  OpenSSL</vt:lpstr>
      <vt:lpstr>Step 2-3: Compiling and Installing FreeRadius</vt:lpstr>
      <vt:lpstr>Step 2-4: Configuring FreeRadius</vt:lpstr>
      <vt:lpstr>Step 2-4: Configuring FreeRadius (Cont.)</vt:lpstr>
      <vt:lpstr>Step 2-5: User Password </vt:lpstr>
      <vt:lpstr>Step 2-6: Creating certificates for testing</vt:lpstr>
      <vt:lpstr>Step 2-7: Starting Radius Server</vt:lpstr>
      <vt:lpstr>Step 3: Enable 802.1x on IP Camera</vt:lpstr>
      <vt:lpstr>Step 3-1: Configuring static IP and Date&amp;Time</vt:lpstr>
      <vt:lpstr>Step 3-2: Configuring IEEE802.1x </vt:lpstr>
      <vt:lpstr>Step 3-3: Save and Reboot</vt:lpstr>
      <vt:lpstr>Step 3-4: Attach IP camera to  sub-network 192.168.1.x</vt:lpstr>
      <vt:lpstr>Step 3-5: Getting Video and Audio  </vt:lpstr>
      <vt:lpstr>Reference</vt:lpstr>
    </vt:vector>
  </TitlesOfParts>
  <Company>ACTi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Configuring ZyXEL ES-2024</dc:title>
  <dc:creator>Winters.Chiu (邱淑珠)</dc:creator>
  <cp:lastModifiedBy>Winters.Chiu (邱淑珠)</cp:lastModifiedBy>
  <cp:revision>30</cp:revision>
  <dcterms:created xsi:type="dcterms:W3CDTF">2012-03-26T08:12:24Z</dcterms:created>
  <dcterms:modified xsi:type="dcterms:W3CDTF">2012-04-03T02:07:15Z</dcterms:modified>
</cp:coreProperties>
</file>